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60" r:id="rId6"/>
    <p:sldId id="261" r:id="rId7"/>
    <p:sldId id="291" r:id="rId8"/>
    <p:sldId id="262" r:id="rId9"/>
    <p:sldId id="263" r:id="rId10"/>
    <p:sldId id="266" r:id="rId11"/>
    <p:sldId id="269" r:id="rId12"/>
    <p:sldId id="286" r:id="rId13"/>
    <p:sldId id="268" r:id="rId14"/>
    <p:sldId id="264" r:id="rId15"/>
    <p:sldId id="265" r:id="rId16"/>
    <p:sldId id="271" r:id="rId17"/>
    <p:sldId id="274" r:id="rId18"/>
    <p:sldId id="277" r:id="rId19"/>
    <p:sldId id="276" r:id="rId20"/>
    <p:sldId id="285" r:id="rId21"/>
    <p:sldId id="284" r:id="rId22"/>
    <p:sldId id="282" r:id="rId23"/>
    <p:sldId id="280" r:id="rId24"/>
    <p:sldId id="287" r:id="rId25"/>
    <p:sldId id="290" r:id="rId26"/>
  </p:sldIdLst>
  <p:sldSz cx="9144000" cy="6858000" type="screen4x3"/>
  <p:notesSz cx="6669088" cy="9926638"/>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0" autoAdjust="0"/>
    <p:restoredTop sz="87011" autoAdjust="0"/>
  </p:normalViewPr>
  <p:slideViewPr>
    <p:cSldViewPr>
      <p:cViewPr varScale="1">
        <p:scale>
          <a:sx n="60" d="100"/>
          <a:sy n="60" d="100"/>
        </p:scale>
        <p:origin x="-1560" y="-78"/>
      </p:cViewPr>
      <p:guideLst>
        <p:guide orient="horz" pos="2160"/>
        <p:guide pos="2880"/>
      </p:guideLst>
    </p:cSldViewPr>
  </p:slideViewPr>
  <p:notesTextViewPr>
    <p:cViewPr>
      <p:scale>
        <a:sx n="100" d="100"/>
        <a:sy n="100" d="100"/>
      </p:scale>
      <p:origin x="0" y="0"/>
    </p:cViewPr>
  </p:notesTextViewPr>
  <p:notesViewPr>
    <p:cSldViewPr>
      <p:cViewPr varScale="1">
        <p:scale>
          <a:sx n="49" d="100"/>
          <a:sy n="49" d="100"/>
        </p:scale>
        <p:origin x="-2976" y="-90"/>
      </p:cViewPr>
      <p:guideLst>
        <p:guide orient="horz" pos="3126"/>
        <p:guide pos="21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7D2AEAE6-F22F-4FCF-925B-61780D9F7CFF}" type="datetimeFigureOut">
              <a:rPr lang="tr-TR" smtClean="0"/>
              <a:t>14.05.2016</a:t>
            </a:fld>
            <a:endParaRPr lang="tr-TR"/>
          </a:p>
        </p:txBody>
      </p:sp>
      <p:sp>
        <p:nvSpPr>
          <p:cNvPr id="4" name="Altbilgi Yer Tutucusu 3"/>
          <p:cNvSpPr>
            <a:spLocks noGrp="1"/>
          </p:cNvSpPr>
          <p:nvPr>
            <p:ph type="ftr" sz="quarter" idx="2"/>
          </p:nvPr>
        </p:nvSpPr>
        <p:spPr>
          <a:xfrm>
            <a:off x="0" y="9428164"/>
            <a:ext cx="2889250" cy="496886"/>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778250" y="9428164"/>
            <a:ext cx="2889250" cy="496886"/>
          </a:xfrm>
          <a:prstGeom prst="rect">
            <a:avLst/>
          </a:prstGeom>
        </p:spPr>
        <p:txBody>
          <a:bodyPr vert="horz" lIns="91440" tIns="45720" rIns="91440" bIns="45720" rtlCol="0" anchor="b"/>
          <a:lstStyle>
            <a:lvl1pPr algn="r">
              <a:defRPr sz="1200"/>
            </a:lvl1pPr>
          </a:lstStyle>
          <a:p>
            <a:fld id="{AB4B335A-E23A-4B60-A672-2873136FFB3F}" type="slidenum">
              <a:rPr lang="tr-TR" smtClean="0"/>
              <a:t>‹#›</a:t>
            </a:fld>
            <a:endParaRPr lang="tr-TR"/>
          </a:p>
        </p:txBody>
      </p:sp>
    </p:spTree>
    <p:extLst>
      <p:ext uri="{BB962C8B-B14F-4D97-AF65-F5344CB8AC3E}">
        <p14:creationId xmlns:p14="http://schemas.microsoft.com/office/powerpoint/2010/main" val="3493720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777607" y="0"/>
            <a:ext cx="2889938" cy="496331"/>
          </a:xfrm>
          <a:prstGeom prst="rect">
            <a:avLst/>
          </a:prstGeom>
        </p:spPr>
        <p:txBody>
          <a:bodyPr vert="horz" lIns="91440" tIns="45720" rIns="91440" bIns="45720" rtlCol="0"/>
          <a:lstStyle>
            <a:lvl1pPr algn="r">
              <a:defRPr sz="1200"/>
            </a:lvl1pPr>
          </a:lstStyle>
          <a:p>
            <a:fld id="{F033B067-D6BE-44EB-8713-1F8EFD31CBBB}" type="datetimeFigureOut">
              <a:rPr lang="tr-TR" smtClean="0"/>
              <a:t>14.05.2016</a:t>
            </a:fld>
            <a:endParaRPr lang="tr-TR"/>
          </a:p>
        </p:txBody>
      </p:sp>
      <p:sp>
        <p:nvSpPr>
          <p:cNvPr id="4" name="Slayt Görüntüsü Yer Tutucusu 3"/>
          <p:cNvSpPr>
            <a:spLocks noGrp="1" noRot="1" noChangeAspect="1"/>
          </p:cNvSpPr>
          <p:nvPr>
            <p:ph type="sldImg" idx="2"/>
          </p:nvPr>
        </p:nvSpPr>
        <p:spPr>
          <a:xfrm>
            <a:off x="852488" y="744538"/>
            <a:ext cx="4964112" cy="37242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66909" y="4715153"/>
            <a:ext cx="5335270" cy="4466988"/>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9428583"/>
            <a:ext cx="2889938" cy="496331"/>
          </a:xfrm>
          <a:prstGeom prst="rect">
            <a:avLst/>
          </a:prstGeom>
        </p:spPr>
        <p:txBody>
          <a:bodyPr vert="horz" lIns="91440" tIns="45720" rIns="91440" bIns="45720" rtlCol="0" anchor="b"/>
          <a:lstStyle>
            <a:lvl1pPr algn="l">
              <a:defRPr sz="1200"/>
            </a:lvl1pPr>
          </a:lstStyle>
          <a:p>
            <a:endParaRPr lang="tr-TR"/>
          </a:p>
        </p:txBody>
      </p:sp>
      <p:sp>
        <p:nvSpPr>
          <p:cNvPr id="8" name="Slayt Numarası Yer Tutucusu 7"/>
          <p:cNvSpPr>
            <a:spLocks noGrp="1"/>
          </p:cNvSpPr>
          <p:nvPr>
            <p:ph type="sldNum" sz="quarter" idx="5"/>
          </p:nvPr>
        </p:nvSpPr>
        <p:spPr>
          <a:xfrm>
            <a:off x="3778250" y="9428163"/>
            <a:ext cx="2889250" cy="496887"/>
          </a:xfrm>
          <a:prstGeom prst="rect">
            <a:avLst/>
          </a:prstGeom>
        </p:spPr>
        <p:txBody>
          <a:bodyPr vert="horz" lIns="91440" tIns="45720" rIns="91440" bIns="45720" rtlCol="0" anchor="b"/>
          <a:lstStyle>
            <a:lvl1pPr algn="r">
              <a:defRPr sz="1200"/>
            </a:lvl1pPr>
          </a:lstStyle>
          <a:p>
            <a:fld id="{97505832-DA2D-4774-828D-3F18584F8CD8}" type="slidenum">
              <a:rPr lang="tr-TR" smtClean="0"/>
              <a:t>‹#›</a:t>
            </a:fld>
            <a:endParaRPr lang="tr-TR"/>
          </a:p>
        </p:txBody>
      </p:sp>
    </p:spTree>
    <p:extLst>
      <p:ext uri="{BB962C8B-B14F-4D97-AF65-F5344CB8AC3E}">
        <p14:creationId xmlns:p14="http://schemas.microsoft.com/office/powerpoint/2010/main" val="29978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a:t>
            </a:fld>
            <a:endParaRPr lang="tr-TR"/>
          </a:p>
        </p:txBody>
      </p:sp>
    </p:spTree>
    <p:extLst>
      <p:ext uri="{BB962C8B-B14F-4D97-AF65-F5344CB8AC3E}">
        <p14:creationId xmlns:p14="http://schemas.microsoft.com/office/powerpoint/2010/main" val="1123019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Bunun ilk ve en somut örneği Körfez savaşında yaşanmıştır. Körfezde hedef seçimi, uzak mesafe kesintisiz muhabere, füze erken uyarı imkânı, meteoroloji bilgisi, keşif gözetleme, hassas seyrüsefer ve isabet kolaylığı gibi harekâta katkısı çok büyük imkânlar uydu sistemleriyle yaratılmış, günümüzde çok çeşitli alanlarda etkin ve yaygın olarak kullanılan uydu teknolojisi, ülkelerin milli güvenlik ve menfaatlerinin korunmasında vazgeçilmez bir vasıta olmuştur.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11</a:t>
            </a:fld>
            <a:endParaRPr lang="tr-TR"/>
          </a:p>
        </p:txBody>
      </p:sp>
    </p:spTree>
    <p:extLst>
      <p:ext uri="{BB962C8B-B14F-4D97-AF65-F5344CB8AC3E}">
        <p14:creationId xmlns:p14="http://schemas.microsoft.com/office/powerpoint/2010/main" val="253879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12</a:t>
            </a:fld>
            <a:endParaRPr lang="tr-TR"/>
          </a:p>
        </p:txBody>
      </p:sp>
    </p:spTree>
    <p:extLst>
      <p:ext uri="{BB962C8B-B14F-4D97-AF65-F5344CB8AC3E}">
        <p14:creationId xmlns:p14="http://schemas.microsoft.com/office/powerpoint/2010/main" val="1558550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Günümüzde uydular askeri amaçlı olarak; komuta kontrol ve muhabere, uzaydan algılama, meteorolojik destek, hassas seyrüsefer, keşif-gözetleme, erken uyarı ve füze savunma amaçlı olarak kullanılmaktadır. Bunlara ilave olarak, incelemeler göstermektedir ki yakın gelecekte kullanıma sunulacak olan taarruzu sistemlerle, diğer ülkelerin uydularına, uzayda ve dünyada seyreden araçlarına ve yeryüzündeki her türlü hedefe karşı engelleyici ve tahrip edici taarruzlar gerçekleştirmek mümkün olabilecektir.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13</a:t>
            </a:fld>
            <a:endParaRPr lang="tr-TR"/>
          </a:p>
        </p:txBody>
      </p:sp>
    </p:spTree>
    <p:extLst>
      <p:ext uri="{BB962C8B-B14F-4D97-AF65-F5344CB8AC3E}">
        <p14:creationId xmlns:p14="http://schemas.microsoft.com/office/powerpoint/2010/main" val="175851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21’nci yüzyıl ülke savunmasında, uydu sistemlerinin mevcut kullanımının ötesinde, potansiyel hasar verme, tesirsiz hale getirme veya tahrip kaynağı olarak Yönlendirilmiş Enerji Silahları, </a:t>
            </a:r>
            <a:r>
              <a:rPr lang="tr-TR" dirty="0" err="1" smtClean="0"/>
              <a:t>İnfrared</a:t>
            </a:r>
            <a:r>
              <a:rPr lang="tr-TR" dirty="0" smtClean="0"/>
              <a:t> İkaz Azaltıcı Sistemler, Elektronik Harp, Uyduları Tahrip Edici Uydu Sistemleri, Anti-Balistik </a:t>
            </a:r>
            <a:r>
              <a:rPr lang="tr-TR" dirty="0" err="1" smtClean="0"/>
              <a:t>Taarruzi</a:t>
            </a:r>
            <a:r>
              <a:rPr lang="tr-TR" dirty="0" smtClean="0"/>
              <a:t> ve Savunma Füze Sistemleri ve Gelişmiş Komuta Kontrol ve Muhabere Sistemleri kullanılmaya başlanacaktır.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14</a:t>
            </a:fld>
            <a:endParaRPr lang="tr-TR"/>
          </a:p>
        </p:txBody>
      </p:sp>
    </p:spTree>
    <p:extLst>
      <p:ext uri="{BB962C8B-B14F-4D97-AF65-F5344CB8AC3E}">
        <p14:creationId xmlns:p14="http://schemas.microsoft.com/office/powerpoint/2010/main" val="708547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Uzay ortamı; artık tüm insanlığın yararlandığı ve çeşitli sahalardaki hizmetlerin sunulduğu önemli bir faaliyet alanı haline gelmiştir. Bugün sivil ve askeri alanlarda çağın gereklerini ve gelişen teknolojisini yakından izleyen birçok ülke, uzayın sağladığı avantajlardan azami şekilde yararlanmaya çalışmaktadır. Uzay teknolojileri kapsamında uzaktan algılama, haberleşme, komuta kontrol, GPS gibi konularda sağlanan gelişmeler ve edinilen bilgiler ışığında geliştirilen ile sağlık, güvenlik, savunma, doğal kaynak yönetimi, afet yönetimi imalat gibi alanla insanlığa faydalı hizmetler götürülmektedir.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15</a:t>
            </a:fld>
            <a:endParaRPr lang="tr-TR"/>
          </a:p>
        </p:txBody>
      </p:sp>
    </p:spTree>
    <p:extLst>
      <p:ext uri="{BB962C8B-B14F-4D97-AF65-F5344CB8AC3E}">
        <p14:creationId xmlns:p14="http://schemas.microsoft.com/office/powerpoint/2010/main" val="9558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Uzaya atılan ve yönetilen uydular sayesinde küresel iletişim arttırılmasıyla dünya kaynakları daha verimli kullanılmaya başlanmış olup bilgiye ulaşım kolaylaştırılmış ve bilginin değerlendirilmesi kabiliyetleri arttırılmıştır. Uydu Haberleşme Sistemleri askeri birliklerin vazgeçilmez haberleşme araçlarıdır. Komuta kontrol sistemlerinin birer parçası olan emniyetli ses, görüntü ve veri haberleşmesi için kullanılan uydu teknolojilerinin önemi, özellikle sınır ötesi operasyonlar sırasında daha da artmıştır.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16</a:t>
            </a:fld>
            <a:endParaRPr lang="tr-TR"/>
          </a:p>
        </p:txBody>
      </p:sp>
    </p:spTree>
    <p:extLst>
      <p:ext uri="{BB962C8B-B14F-4D97-AF65-F5344CB8AC3E}">
        <p14:creationId xmlns:p14="http://schemas.microsoft.com/office/powerpoint/2010/main" val="168988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Jeopolitik konumu nedeniyle güvenlik açısından dünyanın en hareketli ve kontrolü zor bölgelerinden birinde yer alan ülkemizin son yıllarda giderek artan bir şekilde özellikle sınır ötesi görevler üstlendiği hepimizin dikkatini çekmektedir. Bosna, Kosova, Afganistan bunun en son örneklerini teşkil etmektedir. </a:t>
            </a:r>
          </a:p>
          <a:p>
            <a:r>
              <a:rPr lang="tr-TR" dirty="0" smtClean="0"/>
              <a:t>	</a:t>
            </a:r>
          </a:p>
          <a:p>
            <a:r>
              <a:rPr lang="tr-TR" dirty="0" smtClean="0"/>
              <a:t>*	Türk Silahlı Kuvvetlerinin sınır ötesi ve deniz aşırı faaliyetlerinde ses, veri ve görüntü haberleşmesini milli gizlilik içerisinde kendi uydumuz üzerinden sağlaması ülkemiz açısından önem taşımaktadır.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17</a:t>
            </a:fld>
            <a:endParaRPr lang="tr-TR"/>
          </a:p>
        </p:txBody>
      </p:sp>
    </p:spTree>
    <p:extLst>
      <p:ext uri="{BB962C8B-B14F-4D97-AF65-F5344CB8AC3E}">
        <p14:creationId xmlns:p14="http://schemas.microsoft.com/office/powerpoint/2010/main" val="965299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18</a:t>
            </a:fld>
            <a:endParaRPr lang="tr-TR"/>
          </a:p>
        </p:txBody>
      </p:sp>
    </p:spTree>
    <p:extLst>
      <p:ext uri="{BB962C8B-B14F-4D97-AF65-F5344CB8AC3E}">
        <p14:creationId xmlns:p14="http://schemas.microsoft.com/office/powerpoint/2010/main" val="41529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Türk Silahlı Kuvvetleri halen sahip olduğu gücünü geliştirerek uzaya taşımak mecburiyetindedir. Bu maksatla ihtiyacı olan uydu ve uzay sistemlerini belirli bir öncelik sırasına göre temin ve tesis ederek faaliyete geçirmeli ve bu sistemlerin milli imkân ve kabiliyetlerle imal ve idamesi için gerekli olan teknolojik transferi gerçekleştirmelidir.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19</a:t>
            </a:fld>
            <a:endParaRPr lang="tr-TR"/>
          </a:p>
        </p:txBody>
      </p:sp>
    </p:spTree>
    <p:extLst>
      <p:ext uri="{BB962C8B-B14F-4D97-AF65-F5344CB8AC3E}">
        <p14:creationId xmlns:p14="http://schemas.microsoft.com/office/powerpoint/2010/main" val="575964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Bu nedenle, tüm uzay faaliyetlerini merkezi olarak icra edecek TSK Uzay Grup Komutanlığı teşkiline yönelik çalışmalar bir an önce başlatılmalı, uydulardan yararlanırken etkin ve ekonomik kullanım imkânı yaratacak şekilde merkezi olarak koordine esasları belirlenerek, kazanılacak uydu kabiliyeti müşterek harekât ihtiyaçlarına yönelik olarak tek elden sevk ve idare edilmelidir. Bu istikamette, atılması gerektiği değerlendirilen adımlarla ilgili teklifler aşağıda sunulmuştur.  </a:t>
            </a:r>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20</a:t>
            </a:fld>
            <a:endParaRPr lang="tr-TR"/>
          </a:p>
        </p:txBody>
      </p:sp>
    </p:spTree>
    <p:extLst>
      <p:ext uri="{BB962C8B-B14F-4D97-AF65-F5344CB8AC3E}">
        <p14:creationId xmlns:p14="http://schemas.microsoft.com/office/powerpoint/2010/main" val="287344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a:t>
            </a:fld>
            <a:endParaRPr lang="tr-TR"/>
          </a:p>
        </p:txBody>
      </p:sp>
    </p:spTree>
    <p:extLst>
      <p:ext uri="{BB962C8B-B14F-4D97-AF65-F5344CB8AC3E}">
        <p14:creationId xmlns:p14="http://schemas.microsoft.com/office/powerpoint/2010/main" val="108007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Kazanılacak uydu sistemleri kabiliyeti, satıh sitemleri ve mevcut harekat merkezleri ile entegre edilmelidir.  </a:t>
            </a:r>
          </a:p>
          <a:p>
            <a:endParaRPr lang="tr-TR" dirty="0" smtClean="0"/>
          </a:p>
          <a:p>
            <a:r>
              <a:rPr lang="tr-TR" dirty="0" smtClean="0"/>
              <a:t>*</a:t>
            </a:r>
            <a:r>
              <a:rPr lang="tr-TR" strike="sngStrike" dirty="0" smtClean="0"/>
              <a:t>	Yakın gelecekte uzaya gönderilmesi planlanan uyduların seçiminde ve üretiminde titiz ve çok yönlü araştırmalar yapılarak, bu uyduların o günün askeri ve sivil koşullarına cevap verecek özelliklere sahip, işletme ve idamesinde ekonomik ve sürekliliği olan, diğer ülkelerin uydularına entegre olabilecek sistemler olması göz önünde bulundurulmalıdır.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21</a:t>
            </a:fld>
            <a:endParaRPr lang="tr-TR"/>
          </a:p>
        </p:txBody>
      </p:sp>
    </p:spTree>
    <p:extLst>
      <p:ext uri="{BB962C8B-B14F-4D97-AF65-F5344CB8AC3E}">
        <p14:creationId xmlns:p14="http://schemas.microsoft.com/office/powerpoint/2010/main" val="372102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Stratejik erken ihbar ve füze savunması maksadıyla, erken ihbar ve gözetleme uyduları geliştirilmeli, kısa menzilli lazer sistemleri ile entegre edilerek hava savunması güçlendirilmelidir.</a:t>
            </a:r>
          </a:p>
          <a:p>
            <a:r>
              <a:rPr lang="tr-TR" dirty="0" smtClean="0"/>
              <a:t>  </a:t>
            </a:r>
          </a:p>
          <a:p>
            <a:r>
              <a:rPr lang="tr-TR" dirty="0" smtClean="0"/>
              <a:t>*	Teknoloji ağırlıklı hava-uzay savunma sistem ve silahlarının kendi ihtiyaçlarımız doğrultusunda en verimli kullanımını sağlayacak yazılım kabiliyetine sahip ve hakim olunması sağlanmalıdır.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22</a:t>
            </a:fld>
            <a:endParaRPr lang="tr-TR"/>
          </a:p>
        </p:txBody>
      </p:sp>
    </p:spTree>
    <p:extLst>
      <p:ext uri="{BB962C8B-B14F-4D97-AF65-F5344CB8AC3E}">
        <p14:creationId xmlns:p14="http://schemas.microsoft.com/office/powerpoint/2010/main" val="125636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Ortadoğu, Kafkaslar ve Balkanlar bölgesinde bir güç merkezi haline gelmeye çalışan Türkiye, çağdaşlaşma yolunda karşılaştığı engelleri süratle aşarak, dünyada hak ettiği yerini alabilmek için TÜRKSAT ile başlayan uzay yolculuğuna devam etmeli ve uydu teknolojisini geliştirme imkânlarını araştırarak kendi uydularını kendi imkânları ile yapmaya çalışmalıdır.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23</a:t>
            </a:fld>
            <a:endParaRPr lang="tr-TR"/>
          </a:p>
        </p:txBody>
      </p:sp>
    </p:spTree>
    <p:extLst>
      <p:ext uri="{BB962C8B-B14F-4D97-AF65-F5344CB8AC3E}">
        <p14:creationId xmlns:p14="http://schemas.microsoft.com/office/powerpoint/2010/main" val="351158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Veciz sözüyle, gelecekte savaşların göklerde olacağını ve hakimiyetin göklerde olduğunu vurgulamıştır. </a:t>
            </a:r>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24</a:t>
            </a:fld>
            <a:endParaRPr lang="tr-TR"/>
          </a:p>
        </p:txBody>
      </p:sp>
    </p:spTree>
    <p:extLst>
      <p:ext uri="{BB962C8B-B14F-4D97-AF65-F5344CB8AC3E}">
        <p14:creationId xmlns:p14="http://schemas.microsoft.com/office/powerpoint/2010/main" val="775690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25</a:t>
            </a:fld>
            <a:endParaRPr lang="tr-TR"/>
          </a:p>
        </p:txBody>
      </p:sp>
    </p:spTree>
    <p:extLst>
      <p:ext uri="{BB962C8B-B14F-4D97-AF65-F5344CB8AC3E}">
        <p14:creationId xmlns:p14="http://schemas.microsoft.com/office/powerpoint/2010/main" val="245577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t>
            </a:r>
            <a:r>
              <a:rPr lang="tr-TR" baseline="0" dirty="0" smtClean="0"/>
              <a:t> </a:t>
            </a:r>
            <a:r>
              <a:rPr lang="tr-TR" dirty="0" smtClean="0"/>
              <a:t>Bu projede, Milli güvenlik çıkarlarımızın ışığı altında uydu haberleşme sistemleri hakkında karar verici makamlara bilgi sağlamak, uydu haberleşme sistemlerinin </a:t>
            </a:r>
            <a:r>
              <a:rPr lang="tr-TR" dirty="0" smtClean="0">
                <a:solidFill>
                  <a:srgbClr val="FF0000"/>
                </a:solidFill>
              </a:rPr>
              <a:t>21’inci yüzyıl Türkiye’sinin Milli savunma gücüne getireceği katkıları gözden</a:t>
            </a:r>
            <a:r>
              <a:rPr lang="tr-TR" dirty="0" smtClean="0"/>
              <a:t> geçirmek ve uzayın savunma amaçlı da etkinlikle kullanılmasını askeri operasyonlarımıza nasıl entegre edilmesi gerektiğini analiz edilmiştir.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3</a:t>
            </a:fld>
            <a:endParaRPr lang="tr-TR"/>
          </a:p>
        </p:txBody>
      </p:sp>
    </p:spTree>
    <p:extLst>
      <p:ext uri="{BB962C8B-B14F-4D97-AF65-F5344CB8AC3E}">
        <p14:creationId xmlns:p14="http://schemas.microsoft.com/office/powerpoint/2010/main" val="1537059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t>
            </a:r>
            <a:r>
              <a:rPr lang="tr-TR" baseline="0" dirty="0" smtClean="0"/>
              <a:t> </a:t>
            </a:r>
            <a:r>
              <a:rPr lang="tr-TR" dirty="0" smtClean="0"/>
              <a:t>Türk Silahlı Kuvvetlerinin ülke savunma görevinin icrasında kara deniz ve hava kuvvetlerinin görevlerini etkinlikle icra edebilmesi için uydu haberleşme sistemlerinden yararlanmak maksadıyla gerekli kabiliyeti kazanmak üzere gerekli planlamayı yaparak kuvvet yapısını şekillendirmesi önem arz etmektedir.</a:t>
            </a:r>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4</a:t>
            </a:fld>
            <a:endParaRPr lang="tr-TR"/>
          </a:p>
        </p:txBody>
      </p:sp>
    </p:spTree>
    <p:extLst>
      <p:ext uri="{BB962C8B-B14F-4D97-AF65-F5344CB8AC3E}">
        <p14:creationId xmlns:p14="http://schemas.microsoft.com/office/powerpoint/2010/main" val="68739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Türk Silahlı Kuvvetleri halen sahip olduğu gücünü geliştirerek uzaya taşımak mecburiyetindedir. Bu maksatla ihtiyacı olan uydu ve uzay sistemlerini belirli bir öncelik sırasına göre temin ve tesis ederek faaliyete geçirmeli ve bu sistemlerin milli imkân ve kabiliyetlerle imal ve idamesi için gerekli olan teknolojik transferi gerçekleştirmelidir.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5</a:t>
            </a:fld>
            <a:endParaRPr lang="tr-TR"/>
          </a:p>
        </p:txBody>
      </p:sp>
    </p:spTree>
    <p:extLst>
      <p:ext uri="{BB962C8B-B14F-4D97-AF65-F5344CB8AC3E}">
        <p14:creationId xmlns:p14="http://schemas.microsoft.com/office/powerpoint/2010/main" val="294209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Araştırma tarama modeli ile yürütülmüştür. Bu amaçla öncelikle literatür taraması yapılmış Ulusal Tez Merkezinden konuyla ilgili güncel doktora ve yüksek lisans tezlerine ve web sitelerinden araştırma raporlarına ulaşılmıştır. </a:t>
            </a:r>
          </a:p>
          <a:p>
            <a:endParaRPr lang="tr-TR" dirty="0" smtClean="0"/>
          </a:p>
          <a:p>
            <a:r>
              <a:rPr lang="tr-TR" dirty="0" smtClean="0"/>
              <a:t>*	Ayrıca Savunma Sanayi Müsteşarlığına gidilerek konuyla ilgili Uzay ve Uydu Başkanlığı personelinin ve İTÜ Uçak ve Uzay Bilimleri Fakültesi Uzay Mühendisliği Bölümü Başkanı </a:t>
            </a:r>
            <a:r>
              <a:rPr lang="tr-TR" dirty="0" err="1" smtClean="0"/>
              <a:t>Prof.Dr</a:t>
            </a:r>
            <a:r>
              <a:rPr lang="tr-TR" dirty="0" smtClean="0"/>
              <a:t>. Alim Rüstem </a:t>
            </a:r>
            <a:r>
              <a:rPr lang="tr-TR" dirty="0" err="1" smtClean="0"/>
              <a:t>ASLAN’ın</a:t>
            </a:r>
            <a:r>
              <a:rPr lang="tr-TR" dirty="0" smtClean="0"/>
              <a:t> görüşleri alınmıştır.</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6</a:t>
            </a:fld>
            <a:endParaRPr lang="tr-TR"/>
          </a:p>
        </p:txBody>
      </p:sp>
    </p:spTree>
    <p:extLst>
      <p:ext uri="{BB962C8B-B14F-4D97-AF65-F5344CB8AC3E}">
        <p14:creationId xmlns:p14="http://schemas.microsoft.com/office/powerpoint/2010/main" val="344612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t>
            </a:r>
            <a:r>
              <a:rPr lang="tr-TR" baseline="0" dirty="0" smtClean="0"/>
              <a:t> </a:t>
            </a:r>
            <a:r>
              <a:rPr lang="tr-TR" dirty="0" smtClean="0"/>
              <a:t>Tarih öncesi çağlardan beri insanoğlu tarafından haberleşme ihtiyacı hissedilmiş ve bu ihtiyacını yaşadığı çağın sahip olduğu teknolojisine göre karşılamıştır. Haberleşme için dumanı, güvercini, posta ve telgraf araçlarını kullanmıştır. Haberleşme adına gelişen teknoloji uzaya karşı derin bir merakı olan insanoğlunun duyduğu haberleşme ihtiyacına göre gelişmiştir. Haberleşme teknolojisindeki bu gelişme günümüze kadar devam etmiş ve halende devam etmektedir. Günümüz de ise haberleşme sistemlerinde ulaşılan son nokta uydu sistemleridir.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8</a:t>
            </a:fld>
            <a:endParaRPr lang="tr-TR"/>
          </a:p>
        </p:txBody>
      </p:sp>
    </p:spTree>
    <p:extLst>
      <p:ext uri="{BB962C8B-B14F-4D97-AF65-F5344CB8AC3E}">
        <p14:creationId xmlns:p14="http://schemas.microsoft.com/office/powerpoint/2010/main" val="429306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tr-TR" dirty="0" smtClean="0">
                <a:latin typeface="Arial" panose="020B0604020202020204" pitchFamily="34" charset="0"/>
                <a:cs typeface="Arial" panose="020B0604020202020204" pitchFamily="34" charset="0"/>
              </a:rPr>
              <a:t>*</a:t>
            </a:r>
            <a:r>
              <a:rPr lang="tr-TR" baseline="0" dirty="0" smtClean="0">
                <a:latin typeface="Arial" panose="020B0604020202020204" pitchFamily="34" charset="0"/>
                <a:cs typeface="Arial" panose="020B0604020202020204" pitchFamily="34" charset="0"/>
              </a:rPr>
              <a:t>  </a:t>
            </a:r>
            <a:r>
              <a:rPr lang="tr-TR" dirty="0" smtClean="0">
                <a:latin typeface="Arial" panose="020B0604020202020204" pitchFamily="34" charset="0"/>
                <a:cs typeface="Arial" panose="020B0604020202020204" pitchFamily="34" charset="0"/>
              </a:rPr>
              <a:t>İnsanoğlu medeniyetinin binlerce yıllık gelişimine rağmen roket teknolojisinin geliştirilmesi ancak 20’inci yüzyılın başlarında başarılabilmiştir. Takiben 4 Ekim 1957 tarihinde ilk suni uydunun (</a:t>
            </a:r>
            <a:r>
              <a:rPr lang="tr-TR" dirty="0" err="1" smtClean="0">
                <a:latin typeface="Arial" panose="020B0604020202020204" pitchFamily="34" charset="0"/>
                <a:cs typeface="Arial" panose="020B0604020202020204" pitchFamily="34" charset="0"/>
              </a:rPr>
              <a:t>Sputnik</a:t>
            </a:r>
            <a:r>
              <a:rPr lang="tr-TR" dirty="0" smtClean="0">
                <a:latin typeface="Arial" panose="020B0604020202020204" pitchFamily="34" charset="0"/>
                <a:cs typeface="Arial" panose="020B0604020202020204" pitchFamily="34" charset="0"/>
              </a:rPr>
              <a:t>-I) Sovyet Sosyalist Cumhuriyetler Birliği (SSCB) tarafından eliptik alçak dünya yörüngesine fırlatılması ile bugünkü anlamıyla uzay yarışı resmen başlamıştır. SSCB’ye misilleme olarak ABD tarafından 31 Ocak 1958 tarihinde aynı yörüngeye Explorer 1 uydusu gönderilmiş ve dünyada uzay yarışı başlamıştır.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9</a:t>
            </a:fld>
            <a:endParaRPr lang="tr-TR"/>
          </a:p>
        </p:txBody>
      </p:sp>
    </p:spTree>
    <p:extLst>
      <p:ext uri="{BB962C8B-B14F-4D97-AF65-F5344CB8AC3E}">
        <p14:creationId xmlns:p14="http://schemas.microsoft.com/office/powerpoint/2010/main" val="247535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50000"/>
              </a:lnSpc>
            </a:pPr>
            <a:r>
              <a:rPr lang="tr-TR" dirty="0" smtClean="0">
                <a:latin typeface="Arial" panose="020B0604020202020204" pitchFamily="34" charset="0"/>
                <a:cs typeface="Arial" panose="020B0604020202020204" pitchFamily="34" charset="0"/>
              </a:rPr>
              <a:t>*</a:t>
            </a:r>
            <a:r>
              <a:rPr lang="tr-TR" baseline="0" dirty="0" smtClean="0">
                <a:latin typeface="Arial" panose="020B0604020202020204" pitchFamily="34" charset="0"/>
                <a:cs typeface="Arial" panose="020B0604020202020204" pitchFamily="34" charset="0"/>
              </a:rPr>
              <a:t>  Günümüzde uydu haberleşme </a:t>
            </a:r>
            <a:r>
              <a:rPr lang="tr-TR" dirty="0" smtClean="0">
                <a:latin typeface="Arial" panose="020B0604020202020204" pitchFamily="34" charset="0"/>
                <a:cs typeface="Arial" panose="020B0604020202020204" pitchFamily="34" charset="0"/>
              </a:rPr>
              <a:t>sistemleri başta Amerika Birleşik Devletleri ve Avrupa Birliği ülkeleri olmak üzere gelişmiş teknolojiye sahip ülkelerin her konuda başvurdukları bir sistem haline gelmiştir. Hatta uydu sistemleri bununda ötesine geçmiş ve ülkeler artık ülke savunmalarını uydu üzerinden yürütür olmuştur. </a:t>
            </a:r>
          </a:p>
          <a:p>
            <a:endParaRPr lang="tr-TR" dirty="0"/>
          </a:p>
        </p:txBody>
      </p:sp>
      <p:sp>
        <p:nvSpPr>
          <p:cNvPr id="4" name="Slayt Numarası Yer Tutucusu 3"/>
          <p:cNvSpPr>
            <a:spLocks noGrp="1"/>
          </p:cNvSpPr>
          <p:nvPr>
            <p:ph type="sldNum" sz="quarter" idx="10"/>
          </p:nvPr>
        </p:nvSpPr>
        <p:spPr>
          <a:xfrm>
            <a:off x="3777607" y="9428583"/>
            <a:ext cx="2889938" cy="496331"/>
          </a:xfrm>
          <a:prstGeom prst="rect">
            <a:avLst/>
          </a:prstGeom>
        </p:spPr>
        <p:txBody>
          <a:bodyPr/>
          <a:lstStyle/>
          <a:p>
            <a:fld id="{CF82876C-E034-450D-809D-82F1097C9CC2}" type="slidenum">
              <a:rPr lang="tr-TR" smtClean="0"/>
              <a:t>10</a:t>
            </a:fld>
            <a:endParaRPr lang="tr-TR"/>
          </a:p>
        </p:txBody>
      </p:sp>
    </p:spTree>
    <p:extLst>
      <p:ext uri="{BB962C8B-B14F-4D97-AF65-F5344CB8AC3E}">
        <p14:creationId xmlns:p14="http://schemas.microsoft.com/office/powerpoint/2010/main" val="162848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normAutofit/>
          </a:bodyPr>
          <a:lstStyle>
            <a:lvl1pPr>
              <a:defRPr sz="2800">
                <a:latin typeface="Arial" panose="020B0604020202020204" pitchFamily="34" charset="0"/>
                <a:cs typeface="Arial" panose="020B0604020202020204" pitchFamily="34" charset="0"/>
              </a:defRPr>
            </a:lvl1pPr>
          </a:lstStyle>
          <a:p>
            <a:r>
              <a:rPr lang="tr-TR" dirty="0" smtClean="0"/>
              <a:t>Asıl başlık stili için tıklatın</a:t>
            </a:r>
            <a:endParaRPr lang="tr-TR" dirty="0"/>
          </a:p>
        </p:txBody>
      </p:sp>
      <p:sp>
        <p:nvSpPr>
          <p:cNvPr id="3" name="2 Alt Başlık"/>
          <p:cNvSpPr>
            <a:spLocks noGrp="1"/>
          </p:cNvSpPr>
          <p:nvPr>
            <p:ph type="subTitle" idx="1"/>
          </p:nvPr>
        </p:nvSpPr>
        <p:spPr>
          <a:xfrm>
            <a:off x="1371600" y="3886200"/>
            <a:ext cx="6400800" cy="1752600"/>
          </a:xfrm>
        </p:spPr>
        <p:txBody>
          <a:bodyPr/>
          <a:lstStyle>
            <a:lvl1pPr marL="0" indent="0" algn="ctr">
              <a:buNone/>
              <a:defRPr b="1">
                <a:solidFill>
                  <a:srgbClr val="FF0000"/>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smtClean="0"/>
              <a:t>Asıl alt başlık stilini düzenlemek için tıklatın</a:t>
            </a:r>
            <a:endParaRPr lang="tr-TR" dirty="0"/>
          </a:p>
        </p:txBody>
      </p:sp>
      <p:sp>
        <p:nvSpPr>
          <p:cNvPr id="4" name="3 Veri Yer Tutucusu"/>
          <p:cNvSpPr>
            <a:spLocks noGrp="1"/>
          </p:cNvSpPr>
          <p:nvPr>
            <p:ph type="dt" sz="half" idx="10"/>
          </p:nvPr>
        </p:nvSpPr>
        <p:spPr/>
        <p:txBody>
          <a:bodyPr/>
          <a:lstStyle>
            <a:lvl1pPr>
              <a:defRPr>
                <a:solidFill>
                  <a:schemeClr val="tx1"/>
                </a:solidFill>
              </a:defRPr>
            </a:lvl1pPr>
          </a:lstStyle>
          <a:p>
            <a:r>
              <a:rPr lang="tr-TR" smtClean="0"/>
              <a:t>TASNİF DIŞI</a:t>
            </a:r>
            <a:endParaRPr lang="tr-TR" dirty="0"/>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lvl1pPr>
              <a:defRPr b="1">
                <a:solidFill>
                  <a:schemeClr val="tx1"/>
                </a:solidFill>
              </a:defRPr>
            </a:lvl1pPr>
          </a:lstStyle>
          <a:p>
            <a:fld id="{F302176B-0E47-46AC-8F43-DAB4B8A37D06}" type="slidenum">
              <a:rPr lang="tr-TR" smtClean="0"/>
              <a:pPr/>
              <a:t>‹#›</a:t>
            </a:fld>
            <a:r>
              <a:rPr lang="tr-TR" dirty="0" smtClean="0"/>
              <a:t>/25</a:t>
            </a:r>
            <a:endParaRPr lang="tr-T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8974"/>
            <a:ext cx="8229600" cy="1143000"/>
          </a:xfrm>
        </p:spPr>
        <p:txBody>
          <a:bodyPr>
            <a:normAutofit/>
          </a:bodyPr>
          <a:lstStyle>
            <a:lvl1pPr>
              <a:defRPr sz="3200" b="1">
                <a:solidFill>
                  <a:srgbClr val="FF0000"/>
                </a:solidFill>
                <a:latin typeface="Arial" panose="020B0604020202020204" pitchFamily="34" charset="0"/>
                <a:cs typeface="Arial" panose="020B0604020202020204" pitchFamily="34" charset="0"/>
              </a:defRPr>
            </a:lvl1pPr>
          </a:lstStyle>
          <a:p>
            <a:r>
              <a:rPr lang="tr-TR" dirty="0" smtClean="0"/>
              <a:t>Asıl başlık stili için tıklatın</a:t>
            </a:r>
            <a:endParaRPr lang="tr-TR" dirty="0"/>
          </a:p>
        </p:txBody>
      </p:sp>
      <p:sp>
        <p:nvSpPr>
          <p:cNvPr id="3" name="2 İçerik Yer Tutucusu"/>
          <p:cNvSpPr>
            <a:spLocks noGrp="1"/>
          </p:cNvSpPr>
          <p:nvPr>
            <p:ph idx="1" hasCustomPrompt="1"/>
          </p:nvPr>
        </p:nvSpPr>
        <p:spPr>
          <a:xfrm>
            <a:off x="457200" y="1313592"/>
            <a:ext cx="8229600" cy="4525963"/>
          </a:xfrm>
        </p:spPr>
        <p:txBody>
          <a:bodyPr>
            <a:normAutofit/>
          </a:bodyPr>
          <a:lstStyle>
            <a:lvl1pPr marL="0" indent="0" algn="just">
              <a:lnSpc>
                <a:spcPct val="100000"/>
              </a:lnSpc>
              <a:buNone/>
              <a:tabLst>
                <a:tab pos="450000" algn="l"/>
              </a:tabLst>
              <a:defRPr sz="2400" b="1">
                <a:latin typeface="Arial" panose="020B0604020202020204" pitchFamily="34" charset="0"/>
                <a:cs typeface="Arial" panose="020B0604020202020204" pitchFamily="34" charset="0"/>
              </a:defRPr>
            </a:lvl1pPr>
            <a:lvl2pPr algn="just">
              <a:lnSpc>
                <a:spcPct val="100000"/>
              </a:lnSpc>
              <a:tabLst>
                <a:tab pos="450000" algn="l"/>
              </a:tabLst>
              <a:defRPr sz="2400" b="1">
                <a:latin typeface="Arial" panose="020B0604020202020204" pitchFamily="34" charset="0"/>
                <a:cs typeface="Arial" panose="020B0604020202020204" pitchFamily="34" charset="0"/>
              </a:defRPr>
            </a:lvl2pPr>
            <a:lvl3pPr algn="just">
              <a:lnSpc>
                <a:spcPct val="100000"/>
              </a:lnSpc>
              <a:tabLst>
                <a:tab pos="450000" algn="l"/>
              </a:tabLst>
              <a:defRPr sz="2400" b="1">
                <a:latin typeface="Arial" panose="020B0604020202020204" pitchFamily="34" charset="0"/>
                <a:cs typeface="Arial" panose="020B0604020202020204" pitchFamily="34" charset="0"/>
              </a:defRPr>
            </a:lvl3pPr>
          </a:lstStyle>
          <a:p>
            <a:pPr lvl="0"/>
            <a:r>
              <a:rPr lang="tr-TR" dirty="0" smtClean="0"/>
              <a:t>*	Asıl metin stillerini düzenlemek için tıklatın</a:t>
            </a:r>
          </a:p>
          <a:p>
            <a:pPr lvl="1"/>
            <a:r>
              <a:rPr lang="tr-TR" dirty="0" smtClean="0"/>
              <a:t>İkinci düzey</a:t>
            </a:r>
          </a:p>
          <a:p>
            <a:pPr lvl="2"/>
            <a:r>
              <a:rPr lang="tr-TR" dirty="0" smtClean="0"/>
              <a:t>Üçüncü düzey</a:t>
            </a:r>
            <a:endParaRPr lang="tr-TR" dirty="0"/>
          </a:p>
        </p:txBody>
      </p:sp>
      <p:sp>
        <p:nvSpPr>
          <p:cNvPr id="4" name="3 Veri Yer Tutucusu"/>
          <p:cNvSpPr>
            <a:spLocks noGrp="1"/>
          </p:cNvSpPr>
          <p:nvPr>
            <p:ph type="dt" sz="half" idx="10"/>
          </p:nvPr>
        </p:nvSpPr>
        <p:spPr/>
        <p:txBody>
          <a:bodyPr/>
          <a:lstStyle>
            <a:lvl1pPr>
              <a:defRPr>
                <a:solidFill>
                  <a:schemeClr val="tx1"/>
                </a:solidFill>
              </a:defRPr>
            </a:lvl1pPr>
          </a:lstStyle>
          <a:p>
            <a:r>
              <a:rPr lang="tr-TR" smtClean="0"/>
              <a:t>TASNİF DIŞI</a:t>
            </a:r>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lvl1pPr>
              <a:defRPr b="1">
                <a:solidFill>
                  <a:schemeClr val="tx1"/>
                </a:solidFill>
              </a:defRPr>
            </a:lvl1pPr>
          </a:lstStyle>
          <a:p>
            <a:fld id="{F302176B-0E47-46AC-8F43-DAB4B8A37D06}" type="slidenum">
              <a:rPr lang="tr-TR" smtClean="0"/>
              <a:pPr/>
              <a:t>‹#›</a:t>
            </a:fld>
            <a:r>
              <a:rPr lang="tr-TR" dirty="0" smtClean="0"/>
              <a:t>/25</a:t>
            </a:r>
            <a:endParaRPr lang="tr-T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dirty="0" smtClean="0"/>
              <a:t>Asıl başlık stili için tıklatın</a:t>
            </a:r>
            <a:endParaRPr lang="tr-TR" dirty="0"/>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dirty="0" smtClean="0"/>
              <a:t>Asıl metin stillerini düzenlemek için tıklatın</a:t>
            </a:r>
          </a:p>
          <a:p>
            <a:pPr lvl="1"/>
            <a:r>
              <a:rPr lang="tr-TR" dirty="0" smtClean="0"/>
              <a:t>İkinci düzey</a:t>
            </a:r>
          </a:p>
          <a:p>
            <a:pPr lvl="2"/>
            <a:r>
              <a:rPr lang="tr-TR" dirty="0" smtClean="0"/>
              <a:t>Üçüncü düzey</a:t>
            </a:r>
          </a:p>
          <a:p>
            <a:pPr lvl="3"/>
            <a:r>
              <a:rPr lang="tr-TR" dirty="0" smtClean="0"/>
              <a:t>Dördüncü düzey</a:t>
            </a:r>
          </a:p>
          <a:p>
            <a:pPr lvl="4"/>
            <a:r>
              <a:rPr lang="tr-TR" dirty="0" smtClean="0"/>
              <a:t>Beşinci düzey</a:t>
            </a:r>
            <a:endParaRPr lang="tr-TR" dirty="0"/>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b="1">
                <a:solidFill>
                  <a:schemeClr val="tx1">
                    <a:tint val="75000"/>
                  </a:schemeClr>
                </a:solidFill>
                <a:latin typeface="Arial" panose="020B0604020202020204" pitchFamily="34" charset="0"/>
                <a:cs typeface="Arial" panose="020B0604020202020204" pitchFamily="34" charset="0"/>
              </a:defRPr>
            </a:lvl1pPr>
          </a:lstStyle>
          <a:p>
            <a:r>
              <a:rPr lang="tr-TR" smtClean="0"/>
              <a:t>TASNİF DIŞI</a:t>
            </a:r>
            <a:endParaRPr lang="tr-TR" dirty="0"/>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Arial" panose="020B0604020202020204" pitchFamily="34" charset="0"/>
                <a:cs typeface="Arial" panose="020B0604020202020204" pitchFamily="34" charset="0"/>
              </a:defRPr>
            </a:lvl1pPr>
          </a:lstStyle>
          <a:p>
            <a:fld id="{F302176B-0E47-46AC-8F43-DAB4B8A37D06}" type="slidenum">
              <a:rPr lang="tr-TR" smtClean="0"/>
              <a:pPr/>
              <a:t>‹#›</a:t>
            </a:fld>
            <a:r>
              <a:rPr lang="tr-TR" dirty="0" smtClean="0"/>
              <a:t>/25</a:t>
            </a:r>
            <a:endParaRPr lang="tr-T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832780" y="3886200"/>
            <a:ext cx="7560840" cy="1752600"/>
          </a:xfrm>
        </p:spPr>
        <p:txBody>
          <a:bodyPr/>
          <a:lstStyle/>
          <a:p>
            <a:r>
              <a:rPr lang="tr-TR" altLang="en-US" dirty="0"/>
              <a:t>UYDU HABERLEŞME SİSTEMLERİ VE </a:t>
            </a:r>
            <a:br>
              <a:rPr lang="tr-TR" altLang="en-US" dirty="0"/>
            </a:br>
            <a:r>
              <a:rPr lang="tr-TR" altLang="en-US" dirty="0"/>
              <a:t>ASKERİ ALANDA KULLANIMI</a:t>
            </a:r>
          </a:p>
          <a:p>
            <a:endParaRPr lang="tr-TR"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838200"/>
            <a:ext cx="192087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Veri Yer Tutucusu 4"/>
          <p:cNvSpPr>
            <a:spLocks noGrp="1"/>
          </p:cNvSpPr>
          <p:nvPr>
            <p:ph type="dt" sz="half" idx="10"/>
          </p:nvPr>
        </p:nvSpPr>
        <p:spPr/>
        <p:txBody>
          <a:bodyPr/>
          <a:lstStyle/>
          <a:p>
            <a:r>
              <a:rPr lang="tr-TR" smtClean="0"/>
              <a:t>TASNİF DIŞI</a:t>
            </a:r>
            <a:endParaRPr lang="tr-TR" dirty="0"/>
          </a:p>
        </p:txBody>
      </p:sp>
      <p:sp>
        <p:nvSpPr>
          <p:cNvPr id="6" name="Slayt Numarası Yer Tutucusu 5"/>
          <p:cNvSpPr>
            <a:spLocks noGrp="1"/>
          </p:cNvSpPr>
          <p:nvPr>
            <p:ph type="sldNum" sz="quarter" idx="12"/>
          </p:nvPr>
        </p:nvSpPr>
        <p:spPr/>
        <p:txBody>
          <a:bodyPr/>
          <a:lstStyle/>
          <a:p>
            <a:fld id="{F302176B-0E47-46AC-8F43-DAB4B8A37D06}" type="slidenum">
              <a:rPr lang="tr-TR" smtClean="0"/>
              <a:pPr/>
              <a:t>1</a:t>
            </a:fld>
            <a:r>
              <a:rPr lang="tr-TR" smtClean="0"/>
              <a:t>/25</a:t>
            </a:r>
            <a:endParaRPr lang="tr-TR" dirty="0"/>
          </a:p>
        </p:txBody>
      </p:sp>
    </p:spTree>
    <p:extLst>
      <p:ext uri="{BB962C8B-B14F-4D97-AF65-F5344CB8AC3E}">
        <p14:creationId xmlns:p14="http://schemas.microsoft.com/office/powerpoint/2010/main" val="685661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Uydu Haberleşme Sistemleri</a:t>
            </a:r>
          </a:p>
        </p:txBody>
      </p:sp>
      <p:sp>
        <p:nvSpPr>
          <p:cNvPr id="3" name="İçerik Yer Tutucusu 2"/>
          <p:cNvSpPr>
            <a:spLocks noGrp="1"/>
          </p:cNvSpPr>
          <p:nvPr>
            <p:ph idx="1"/>
          </p:nvPr>
        </p:nvSpPr>
        <p:spPr>
          <a:xfrm>
            <a:off x="457200" y="3417933"/>
            <a:ext cx="8229600" cy="3312369"/>
          </a:xfrm>
        </p:spPr>
        <p:txBody>
          <a:bodyPr>
            <a:normAutofit/>
          </a:bodyPr>
          <a:lstStyle/>
          <a:p>
            <a:pPr>
              <a:spcAft>
                <a:spcPts val="1200"/>
              </a:spcAft>
            </a:pPr>
            <a:r>
              <a:rPr lang="tr-TR" dirty="0" smtClean="0"/>
              <a:t>*	Günümüzde uydu haberleşme sistemleri </a:t>
            </a:r>
            <a:r>
              <a:rPr lang="tr-TR" dirty="0"/>
              <a:t>başta Amerika Birleşik Devletleri ve Avrupa Birliği ülkeleri olmak üzere gelişmiş teknolojiye sahip ülkelerin her konuda başvurdukları bir sistem haline gelmiştir. </a:t>
            </a:r>
            <a:endParaRPr lang="tr-TR" dirty="0" smtClean="0"/>
          </a:p>
          <a:p>
            <a:pPr>
              <a:spcAft>
                <a:spcPts val="1200"/>
              </a:spcAft>
            </a:pPr>
            <a:r>
              <a:rPr lang="tr-TR" dirty="0" smtClean="0"/>
              <a:t>*	Hatta </a:t>
            </a:r>
            <a:r>
              <a:rPr lang="tr-TR" dirty="0"/>
              <a:t>uydu sistemleri bununda ötesine geçmiş ve ülkeler artık ülke savunmalarını uydu üzerinden yürütür olmuştur. </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052736"/>
            <a:ext cx="6696744" cy="2232247"/>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10</a:t>
            </a:fld>
            <a:r>
              <a:rPr lang="tr-TR" smtClean="0"/>
              <a:t>/25</a:t>
            </a:r>
            <a:endParaRPr lang="tr-TR" dirty="0"/>
          </a:p>
        </p:txBody>
      </p:sp>
    </p:spTree>
    <p:extLst>
      <p:ext uri="{BB962C8B-B14F-4D97-AF65-F5344CB8AC3E}">
        <p14:creationId xmlns:p14="http://schemas.microsoft.com/office/powerpoint/2010/main" val="1843459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Uydu Haberleşme Sistemleri</a:t>
            </a:r>
          </a:p>
        </p:txBody>
      </p:sp>
      <p:sp>
        <p:nvSpPr>
          <p:cNvPr id="3" name="İçerik Yer Tutucusu 2"/>
          <p:cNvSpPr>
            <a:spLocks noGrp="1"/>
          </p:cNvSpPr>
          <p:nvPr>
            <p:ph idx="1"/>
          </p:nvPr>
        </p:nvSpPr>
        <p:spPr>
          <a:xfrm>
            <a:off x="467544" y="3573016"/>
            <a:ext cx="8229600" cy="2842603"/>
          </a:xfrm>
        </p:spPr>
        <p:txBody>
          <a:bodyPr/>
          <a:lstStyle/>
          <a:p>
            <a:pPr>
              <a:spcAft>
                <a:spcPts val="1200"/>
              </a:spcAft>
            </a:pPr>
            <a:r>
              <a:rPr lang="tr-TR" dirty="0" smtClean="0"/>
              <a:t>*	Bunun </a:t>
            </a:r>
            <a:r>
              <a:rPr lang="tr-TR" dirty="0"/>
              <a:t>ilk ve en somut örneği </a:t>
            </a:r>
            <a:r>
              <a:rPr lang="tr-TR" dirty="0">
                <a:solidFill>
                  <a:srgbClr val="FF0000"/>
                </a:solidFill>
              </a:rPr>
              <a:t>Körfez </a:t>
            </a:r>
            <a:r>
              <a:rPr lang="tr-TR" dirty="0" smtClean="0">
                <a:solidFill>
                  <a:srgbClr val="FF0000"/>
                </a:solidFill>
              </a:rPr>
              <a:t>Savaşında </a:t>
            </a:r>
            <a:r>
              <a:rPr lang="tr-TR" dirty="0"/>
              <a:t>yaşanmıştır. </a:t>
            </a:r>
            <a:endParaRPr lang="tr-TR" dirty="0" smtClean="0"/>
          </a:p>
          <a:p>
            <a:pPr>
              <a:spcAft>
                <a:spcPts val="1200"/>
              </a:spcAft>
            </a:pPr>
            <a:r>
              <a:rPr lang="tr-TR" dirty="0" smtClean="0"/>
              <a:t>*	Günümüzde </a:t>
            </a:r>
            <a:r>
              <a:rPr lang="tr-TR" dirty="0"/>
              <a:t>çok çeşitli alanlarda etkin ve yaygın olarak kullanılan </a:t>
            </a:r>
            <a:r>
              <a:rPr lang="tr-TR" dirty="0">
                <a:solidFill>
                  <a:srgbClr val="FF0000"/>
                </a:solidFill>
              </a:rPr>
              <a:t>uydu teknolojisi, </a:t>
            </a:r>
            <a:r>
              <a:rPr lang="tr-TR" dirty="0"/>
              <a:t>ülkelerin </a:t>
            </a:r>
            <a:r>
              <a:rPr lang="tr-TR" dirty="0">
                <a:solidFill>
                  <a:srgbClr val="00B0F0"/>
                </a:solidFill>
              </a:rPr>
              <a:t>milli güvenlik ve menfaatlerinin</a:t>
            </a:r>
            <a:r>
              <a:rPr lang="tr-TR" dirty="0"/>
              <a:t> korunmasında vazgeçilmez bir vasıta olmuştur.</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196752"/>
            <a:ext cx="3096344" cy="2236484"/>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1161043"/>
            <a:ext cx="2880320" cy="2236484"/>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11</a:t>
            </a:fld>
            <a:r>
              <a:rPr lang="tr-TR" smtClean="0"/>
              <a:t>/25</a:t>
            </a:r>
            <a:endParaRPr lang="tr-TR" dirty="0"/>
          </a:p>
        </p:txBody>
      </p:sp>
    </p:spTree>
    <p:extLst>
      <p:ext uri="{BB962C8B-B14F-4D97-AF65-F5344CB8AC3E}">
        <p14:creationId xmlns:p14="http://schemas.microsoft.com/office/powerpoint/2010/main" val="2300300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Türkiye’nin Uydu Plan Haritası</a:t>
            </a:r>
          </a:p>
        </p:txBody>
      </p:sp>
      <p:sp>
        <p:nvSpPr>
          <p:cNvPr id="3" name="İçerik Yer Tutucusu 2"/>
          <p:cNvSpPr>
            <a:spLocks noGrp="1"/>
          </p:cNvSpPr>
          <p:nvPr>
            <p:ph idx="1"/>
          </p:nvPr>
        </p:nvSpPr>
        <p:spPr>
          <a:xfrm>
            <a:off x="457200" y="5805264"/>
            <a:ext cx="8229600" cy="320899"/>
          </a:xfrm>
        </p:spPr>
        <p:txBody>
          <a:bodyPr>
            <a:normAutofit fontScale="70000" lnSpcReduction="20000"/>
          </a:bodyPr>
          <a:lstStyle/>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2050" name="Picture 2" descr="milliuydu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14" y="1484784"/>
            <a:ext cx="831305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12"/>
          </p:nvPr>
        </p:nvSpPr>
        <p:spPr/>
        <p:txBody>
          <a:bodyPr/>
          <a:lstStyle/>
          <a:p>
            <a:fld id="{F302176B-0E47-46AC-8F43-DAB4B8A37D06}" type="slidenum">
              <a:rPr lang="tr-TR" smtClean="0"/>
              <a:pPr/>
              <a:t>12</a:t>
            </a:fld>
            <a:r>
              <a:rPr lang="tr-TR" smtClean="0"/>
              <a:t>/25</a:t>
            </a:r>
            <a:endParaRPr lang="tr-TR" dirty="0"/>
          </a:p>
        </p:txBody>
      </p:sp>
    </p:spTree>
    <p:extLst>
      <p:ext uri="{BB962C8B-B14F-4D97-AF65-F5344CB8AC3E}">
        <p14:creationId xmlns:p14="http://schemas.microsoft.com/office/powerpoint/2010/main" val="2304460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Uydu Haberleşme Sistemlerinin </a:t>
            </a:r>
            <a:r>
              <a:rPr lang="tr-TR" dirty="0" smtClean="0"/>
              <a:t/>
            </a:r>
            <a:br>
              <a:rPr lang="tr-TR" dirty="0" smtClean="0"/>
            </a:br>
            <a:r>
              <a:rPr lang="tr-TR" dirty="0" smtClean="0"/>
              <a:t>Askeri Alanda </a:t>
            </a:r>
            <a:r>
              <a:rPr lang="tr-TR" dirty="0"/>
              <a:t>Kullanımı</a:t>
            </a:r>
          </a:p>
        </p:txBody>
      </p:sp>
      <p:sp>
        <p:nvSpPr>
          <p:cNvPr id="3" name="İçerik Yer Tutucusu 2"/>
          <p:cNvSpPr>
            <a:spLocks noGrp="1"/>
          </p:cNvSpPr>
          <p:nvPr>
            <p:ph idx="1"/>
          </p:nvPr>
        </p:nvSpPr>
        <p:spPr/>
        <p:txBody>
          <a:bodyPr>
            <a:normAutofit lnSpcReduction="10000"/>
          </a:bodyPr>
          <a:lstStyle/>
          <a:p>
            <a:pPr>
              <a:spcAft>
                <a:spcPts val="1200"/>
              </a:spcAft>
            </a:pPr>
            <a:r>
              <a:rPr lang="tr-TR" dirty="0" smtClean="0"/>
              <a:t>*	Günümüzde </a:t>
            </a:r>
            <a:r>
              <a:rPr lang="tr-TR" dirty="0"/>
              <a:t>uydular </a:t>
            </a:r>
            <a:r>
              <a:rPr lang="tr-TR" dirty="0">
                <a:solidFill>
                  <a:srgbClr val="00B0F0"/>
                </a:solidFill>
              </a:rPr>
              <a:t>askeri</a:t>
            </a:r>
            <a:r>
              <a:rPr lang="tr-TR" dirty="0"/>
              <a:t> amaçlı olarak; </a:t>
            </a:r>
            <a:endParaRPr lang="tr-TR" dirty="0" smtClean="0"/>
          </a:p>
          <a:p>
            <a:pPr marL="1085850" lvl="1" indent="-342900">
              <a:spcAft>
                <a:spcPts val="1200"/>
              </a:spcAft>
              <a:buFont typeface="Wingdings" panose="05000000000000000000" pitchFamily="2" charset="2"/>
              <a:buChar char="Ø"/>
            </a:pPr>
            <a:r>
              <a:rPr lang="tr-TR" dirty="0" smtClean="0"/>
              <a:t>Komuta Kontrol </a:t>
            </a:r>
            <a:r>
              <a:rPr lang="tr-TR" dirty="0"/>
              <a:t>ve </a:t>
            </a:r>
            <a:r>
              <a:rPr lang="tr-TR" dirty="0" smtClean="0"/>
              <a:t>Muhabere</a:t>
            </a:r>
            <a:r>
              <a:rPr lang="tr-TR" dirty="0"/>
              <a:t>, </a:t>
            </a:r>
            <a:endParaRPr lang="tr-TR" dirty="0" smtClean="0"/>
          </a:p>
          <a:p>
            <a:pPr marL="1085850" lvl="1" indent="-342900">
              <a:spcAft>
                <a:spcPts val="1200"/>
              </a:spcAft>
              <a:buFont typeface="Wingdings" panose="05000000000000000000" pitchFamily="2" charset="2"/>
              <a:buChar char="Ø"/>
            </a:pPr>
            <a:r>
              <a:rPr lang="tr-TR" dirty="0" smtClean="0"/>
              <a:t>Uzaydan Algılama</a:t>
            </a:r>
            <a:r>
              <a:rPr lang="tr-TR" dirty="0"/>
              <a:t>, </a:t>
            </a:r>
            <a:endParaRPr lang="tr-TR" dirty="0" smtClean="0"/>
          </a:p>
          <a:p>
            <a:pPr marL="1085850" lvl="1" indent="-342900">
              <a:spcAft>
                <a:spcPts val="1200"/>
              </a:spcAft>
              <a:buFont typeface="Wingdings" panose="05000000000000000000" pitchFamily="2" charset="2"/>
              <a:buChar char="Ø"/>
            </a:pPr>
            <a:r>
              <a:rPr lang="tr-TR" dirty="0" smtClean="0"/>
              <a:t>Meteorolojik Destek</a:t>
            </a:r>
            <a:r>
              <a:rPr lang="tr-TR" dirty="0"/>
              <a:t>, </a:t>
            </a:r>
            <a:endParaRPr lang="tr-TR" dirty="0" smtClean="0"/>
          </a:p>
          <a:p>
            <a:pPr marL="1085850" lvl="1" indent="-342900">
              <a:spcAft>
                <a:spcPts val="1200"/>
              </a:spcAft>
              <a:buFont typeface="Wingdings" panose="05000000000000000000" pitchFamily="2" charset="2"/>
              <a:buChar char="Ø"/>
            </a:pPr>
            <a:r>
              <a:rPr lang="tr-TR" dirty="0" smtClean="0"/>
              <a:t>Hassas Seyrüsefer</a:t>
            </a:r>
            <a:r>
              <a:rPr lang="tr-TR" dirty="0"/>
              <a:t>, </a:t>
            </a:r>
            <a:endParaRPr lang="tr-TR" dirty="0" smtClean="0"/>
          </a:p>
          <a:p>
            <a:pPr marL="1085850" lvl="1" indent="-342900">
              <a:spcAft>
                <a:spcPts val="1200"/>
              </a:spcAft>
              <a:buFont typeface="Wingdings" panose="05000000000000000000" pitchFamily="2" charset="2"/>
              <a:buChar char="Ø"/>
            </a:pPr>
            <a:r>
              <a:rPr lang="tr-TR" dirty="0" smtClean="0"/>
              <a:t>Keşif-Gözetleme</a:t>
            </a:r>
            <a:r>
              <a:rPr lang="tr-TR" dirty="0"/>
              <a:t>, </a:t>
            </a:r>
            <a:endParaRPr lang="tr-TR" dirty="0" smtClean="0"/>
          </a:p>
          <a:p>
            <a:pPr marL="1085850" lvl="1" indent="-342900">
              <a:spcAft>
                <a:spcPts val="1200"/>
              </a:spcAft>
              <a:buFont typeface="Wingdings" panose="05000000000000000000" pitchFamily="2" charset="2"/>
              <a:buChar char="Ø"/>
            </a:pPr>
            <a:r>
              <a:rPr lang="tr-TR" dirty="0" smtClean="0"/>
              <a:t>Erken Uyarı </a:t>
            </a:r>
            <a:r>
              <a:rPr lang="tr-TR" dirty="0"/>
              <a:t>ve </a:t>
            </a:r>
            <a:r>
              <a:rPr lang="tr-TR" dirty="0" smtClean="0"/>
              <a:t>Füze Savunma</a:t>
            </a:r>
          </a:p>
          <a:p>
            <a:pPr marL="0" lvl="1" indent="0">
              <a:spcAft>
                <a:spcPts val="1200"/>
              </a:spcAft>
              <a:buNone/>
            </a:pPr>
            <a:r>
              <a:rPr lang="tr-TR" dirty="0" smtClean="0"/>
              <a:t>amaçlı olarak kullanılmaktadır. </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sp>
        <p:nvSpPr>
          <p:cNvPr id="5" name="Slayt Numarası Yer Tutucusu 4"/>
          <p:cNvSpPr>
            <a:spLocks noGrp="1"/>
          </p:cNvSpPr>
          <p:nvPr>
            <p:ph type="sldNum" sz="quarter" idx="12"/>
          </p:nvPr>
        </p:nvSpPr>
        <p:spPr/>
        <p:txBody>
          <a:bodyPr/>
          <a:lstStyle/>
          <a:p>
            <a:fld id="{F302176B-0E47-46AC-8F43-DAB4B8A37D06}" type="slidenum">
              <a:rPr lang="tr-TR" smtClean="0"/>
              <a:pPr/>
              <a:t>13</a:t>
            </a:fld>
            <a:r>
              <a:rPr lang="tr-TR" smtClean="0"/>
              <a:t>/25</a:t>
            </a:r>
            <a:endParaRPr lang="tr-TR" dirty="0"/>
          </a:p>
        </p:txBody>
      </p:sp>
    </p:spTree>
    <p:extLst>
      <p:ext uri="{BB962C8B-B14F-4D97-AF65-F5344CB8AC3E}">
        <p14:creationId xmlns:p14="http://schemas.microsoft.com/office/powerpoint/2010/main" val="119208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Uydu Haberleşme Sistemlerinin </a:t>
            </a:r>
            <a:br>
              <a:rPr lang="tr-TR" dirty="0"/>
            </a:br>
            <a:r>
              <a:rPr lang="tr-TR" dirty="0"/>
              <a:t>Askeri Alanda Kullanımı</a:t>
            </a:r>
          </a:p>
        </p:txBody>
      </p:sp>
      <p:sp>
        <p:nvSpPr>
          <p:cNvPr id="3" name="İçerik Yer Tutucusu 2"/>
          <p:cNvSpPr>
            <a:spLocks noGrp="1"/>
          </p:cNvSpPr>
          <p:nvPr>
            <p:ph idx="1"/>
          </p:nvPr>
        </p:nvSpPr>
        <p:spPr>
          <a:xfrm>
            <a:off x="395536" y="3671816"/>
            <a:ext cx="8229600" cy="2376264"/>
          </a:xfrm>
        </p:spPr>
        <p:txBody>
          <a:bodyPr/>
          <a:lstStyle/>
          <a:p>
            <a:r>
              <a:rPr lang="tr-TR" dirty="0" smtClean="0"/>
              <a:t>*	21’nci </a:t>
            </a:r>
            <a:r>
              <a:rPr lang="tr-TR" dirty="0"/>
              <a:t>yüzyıl ülke savunmasında, uydu sistemlerinin mevcut kullanımının ötesinde, </a:t>
            </a:r>
            <a:r>
              <a:rPr lang="tr-TR" dirty="0" smtClean="0">
                <a:solidFill>
                  <a:srgbClr val="FF0000"/>
                </a:solidFill>
              </a:rPr>
              <a:t>Hasar Verme</a:t>
            </a:r>
            <a:r>
              <a:rPr lang="tr-TR" dirty="0"/>
              <a:t>, </a:t>
            </a:r>
            <a:r>
              <a:rPr lang="tr-TR" dirty="0">
                <a:solidFill>
                  <a:srgbClr val="00B0F0"/>
                </a:solidFill>
              </a:rPr>
              <a:t>Yönlendirilmiş</a:t>
            </a:r>
            <a:r>
              <a:rPr lang="tr-TR" dirty="0" smtClean="0"/>
              <a:t> </a:t>
            </a:r>
            <a:r>
              <a:rPr lang="tr-TR" dirty="0" smtClean="0">
                <a:solidFill>
                  <a:srgbClr val="00B0F0"/>
                </a:solidFill>
              </a:rPr>
              <a:t>Enerji Silahları</a:t>
            </a:r>
            <a:r>
              <a:rPr lang="tr-TR" dirty="0"/>
              <a:t>, </a:t>
            </a:r>
            <a:r>
              <a:rPr lang="tr-TR" dirty="0" smtClean="0">
                <a:solidFill>
                  <a:srgbClr val="FF0000"/>
                </a:solidFill>
              </a:rPr>
              <a:t>İkaz Azaltıcı</a:t>
            </a:r>
            <a:r>
              <a:rPr lang="tr-TR" dirty="0" smtClean="0"/>
              <a:t>, </a:t>
            </a:r>
            <a:r>
              <a:rPr lang="tr-TR" dirty="0" smtClean="0">
                <a:solidFill>
                  <a:srgbClr val="00B0F0"/>
                </a:solidFill>
              </a:rPr>
              <a:t>Elektronik Harp</a:t>
            </a:r>
            <a:r>
              <a:rPr lang="tr-TR" dirty="0" smtClean="0"/>
              <a:t>, </a:t>
            </a:r>
            <a:r>
              <a:rPr lang="tr-TR" dirty="0">
                <a:solidFill>
                  <a:srgbClr val="FF0000"/>
                </a:solidFill>
              </a:rPr>
              <a:t>Uyduları </a:t>
            </a:r>
            <a:r>
              <a:rPr lang="tr-TR" dirty="0" smtClean="0">
                <a:solidFill>
                  <a:srgbClr val="FF0000"/>
                </a:solidFill>
              </a:rPr>
              <a:t>Tahrip</a:t>
            </a:r>
            <a:r>
              <a:rPr lang="tr-TR" dirty="0" smtClean="0"/>
              <a:t>, </a:t>
            </a:r>
            <a:r>
              <a:rPr lang="tr-TR" dirty="0">
                <a:solidFill>
                  <a:srgbClr val="00B0F0"/>
                </a:solidFill>
              </a:rPr>
              <a:t>Anti-Balistik </a:t>
            </a:r>
            <a:r>
              <a:rPr lang="tr-TR" dirty="0" err="1">
                <a:solidFill>
                  <a:srgbClr val="00B0F0"/>
                </a:solidFill>
              </a:rPr>
              <a:t>Taarruzi</a:t>
            </a:r>
            <a:r>
              <a:rPr lang="tr-TR" dirty="0">
                <a:solidFill>
                  <a:srgbClr val="00B0F0"/>
                </a:solidFill>
              </a:rPr>
              <a:t> ve Savunma </a:t>
            </a:r>
            <a:r>
              <a:rPr lang="tr-TR" dirty="0" smtClean="0">
                <a:solidFill>
                  <a:srgbClr val="00B0F0"/>
                </a:solidFill>
              </a:rPr>
              <a:t>Füze</a:t>
            </a:r>
            <a:r>
              <a:rPr lang="tr-TR" dirty="0" smtClean="0"/>
              <a:t>, </a:t>
            </a:r>
            <a:r>
              <a:rPr lang="tr-TR" dirty="0" smtClean="0">
                <a:solidFill>
                  <a:srgbClr val="FF0000"/>
                </a:solidFill>
              </a:rPr>
              <a:t>Gelişmiş </a:t>
            </a:r>
            <a:r>
              <a:rPr lang="tr-TR" dirty="0">
                <a:solidFill>
                  <a:srgbClr val="FF0000"/>
                </a:solidFill>
              </a:rPr>
              <a:t>Komuta Kontrol</a:t>
            </a:r>
            <a:r>
              <a:rPr lang="tr-TR" dirty="0"/>
              <a:t> ve </a:t>
            </a:r>
            <a:r>
              <a:rPr lang="tr-TR" dirty="0">
                <a:solidFill>
                  <a:srgbClr val="00B0F0"/>
                </a:solidFill>
              </a:rPr>
              <a:t>Muhabere </a:t>
            </a:r>
            <a:r>
              <a:rPr lang="tr-TR" dirty="0" smtClean="0">
                <a:solidFill>
                  <a:srgbClr val="00B0F0"/>
                </a:solidFill>
              </a:rPr>
              <a:t>Sistemleri </a:t>
            </a:r>
            <a:r>
              <a:rPr lang="tr-TR" dirty="0" smtClean="0"/>
              <a:t>kullanılmaya başlanacaktır.</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3672408" cy="2088232"/>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268760"/>
            <a:ext cx="3640442" cy="2098664"/>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14</a:t>
            </a:fld>
            <a:r>
              <a:rPr lang="tr-TR" smtClean="0"/>
              <a:t>/25</a:t>
            </a:r>
            <a:endParaRPr lang="tr-TR" dirty="0"/>
          </a:p>
        </p:txBody>
      </p:sp>
    </p:spTree>
    <p:extLst>
      <p:ext uri="{BB962C8B-B14F-4D97-AF65-F5344CB8AC3E}">
        <p14:creationId xmlns:p14="http://schemas.microsoft.com/office/powerpoint/2010/main" val="38115461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Sonuç</a:t>
            </a:r>
            <a:endParaRPr lang="tr-TR" dirty="0"/>
          </a:p>
        </p:txBody>
      </p:sp>
      <p:sp>
        <p:nvSpPr>
          <p:cNvPr id="3" name="İçerik Yer Tutucusu 2"/>
          <p:cNvSpPr>
            <a:spLocks noGrp="1"/>
          </p:cNvSpPr>
          <p:nvPr>
            <p:ph idx="1"/>
          </p:nvPr>
        </p:nvSpPr>
        <p:spPr>
          <a:xfrm>
            <a:off x="467544" y="3269912"/>
            <a:ext cx="8229600" cy="3123520"/>
          </a:xfrm>
        </p:spPr>
        <p:txBody>
          <a:bodyPr/>
          <a:lstStyle/>
          <a:p>
            <a:pPr>
              <a:spcAft>
                <a:spcPts val="1200"/>
              </a:spcAft>
            </a:pPr>
            <a:r>
              <a:rPr lang="tr-TR" dirty="0" smtClean="0"/>
              <a:t>*	Uzay </a:t>
            </a:r>
            <a:r>
              <a:rPr lang="tr-TR" dirty="0"/>
              <a:t>ortamı; artık tüm insanlığın yararlandığı ve çeşitli sahalardaki hizmetlerin sunulduğu önemli bir faaliyet alanı haline gelmiştir. </a:t>
            </a:r>
            <a:endParaRPr lang="tr-TR" dirty="0" smtClean="0"/>
          </a:p>
          <a:p>
            <a:pPr>
              <a:spcAft>
                <a:spcPts val="1200"/>
              </a:spcAft>
            </a:pPr>
            <a:r>
              <a:rPr lang="tr-TR" dirty="0" smtClean="0"/>
              <a:t>*	Bugün </a:t>
            </a:r>
            <a:r>
              <a:rPr lang="tr-TR" dirty="0">
                <a:solidFill>
                  <a:srgbClr val="FF0000"/>
                </a:solidFill>
              </a:rPr>
              <a:t>sivil ve askeri </a:t>
            </a:r>
            <a:r>
              <a:rPr lang="tr-TR" dirty="0"/>
              <a:t>alanlarda çağın gereklerini ve gelişen teknolojisini yakından izleyen birçok ülke, uzayın sağladığı avantajlardan azami şekilde yararlanmaya çalışmaktadır. </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52736"/>
            <a:ext cx="4968552" cy="2160240"/>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15</a:t>
            </a:fld>
            <a:r>
              <a:rPr lang="tr-TR" smtClean="0"/>
              <a:t>/25</a:t>
            </a:r>
            <a:endParaRPr lang="tr-TR" dirty="0"/>
          </a:p>
        </p:txBody>
      </p:sp>
    </p:spTree>
    <p:extLst>
      <p:ext uri="{BB962C8B-B14F-4D97-AF65-F5344CB8AC3E}">
        <p14:creationId xmlns:p14="http://schemas.microsoft.com/office/powerpoint/2010/main" val="4190464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Sonuç</a:t>
            </a:r>
          </a:p>
        </p:txBody>
      </p:sp>
      <p:sp>
        <p:nvSpPr>
          <p:cNvPr id="3" name="İçerik Yer Tutucusu 2"/>
          <p:cNvSpPr>
            <a:spLocks noGrp="1"/>
          </p:cNvSpPr>
          <p:nvPr>
            <p:ph idx="1"/>
          </p:nvPr>
        </p:nvSpPr>
        <p:spPr>
          <a:xfrm>
            <a:off x="457200" y="3963616"/>
            <a:ext cx="8229600" cy="2626579"/>
          </a:xfrm>
        </p:spPr>
        <p:txBody>
          <a:bodyPr/>
          <a:lstStyle/>
          <a:p>
            <a:r>
              <a:rPr lang="tr-TR" dirty="0" smtClean="0"/>
              <a:t>*	Uydu </a:t>
            </a:r>
            <a:r>
              <a:rPr lang="tr-TR" dirty="0"/>
              <a:t>Haberleşme Sistemleri </a:t>
            </a:r>
            <a:r>
              <a:rPr lang="tr-TR" dirty="0">
                <a:solidFill>
                  <a:srgbClr val="00B0F0"/>
                </a:solidFill>
              </a:rPr>
              <a:t>askeri birliklerin vazgeçilmez haberleşme araçlarıdır. </a:t>
            </a:r>
            <a:r>
              <a:rPr lang="tr-TR" dirty="0"/>
              <a:t>Komuta kontrol sistemlerinin birer parçası olan emniyetli </a:t>
            </a:r>
            <a:r>
              <a:rPr lang="tr-TR" dirty="0">
                <a:solidFill>
                  <a:srgbClr val="FF0000"/>
                </a:solidFill>
              </a:rPr>
              <a:t>ses, görüntü ve veri haberleşmesi</a:t>
            </a:r>
            <a:r>
              <a:rPr lang="tr-TR" dirty="0"/>
              <a:t> için kullanılan uydu teknolojilerinin önemi, özellikle sınır ötesi operasyonlar sırasında daha da artmıştır</a:t>
            </a:r>
            <a:r>
              <a:rPr lang="tr-TR" dirty="0" smtClean="0"/>
              <a:t>.</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052736"/>
            <a:ext cx="5149133" cy="2880320"/>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16</a:t>
            </a:fld>
            <a:r>
              <a:rPr lang="tr-TR" smtClean="0"/>
              <a:t>/25</a:t>
            </a:r>
            <a:endParaRPr lang="tr-TR" dirty="0"/>
          </a:p>
        </p:txBody>
      </p:sp>
    </p:spTree>
    <p:extLst>
      <p:ext uri="{BB962C8B-B14F-4D97-AF65-F5344CB8AC3E}">
        <p14:creationId xmlns:p14="http://schemas.microsoft.com/office/powerpoint/2010/main" val="1634447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Sonuç</a:t>
            </a:r>
          </a:p>
        </p:txBody>
      </p:sp>
      <p:sp>
        <p:nvSpPr>
          <p:cNvPr id="3" name="İçerik Yer Tutucusu 2"/>
          <p:cNvSpPr>
            <a:spLocks noGrp="1"/>
          </p:cNvSpPr>
          <p:nvPr>
            <p:ph idx="1"/>
          </p:nvPr>
        </p:nvSpPr>
        <p:spPr>
          <a:xfrm>
            <a:off x="467544" y="4736114"/>
            <a:ext cx="8229600" cy="2232248"/>
          </a:xfrm>
        </p:spPr>
        <p:txBody>
          <a:bodyPr/>
          <a:lstStyle/>
          <a:p>
            <a:r>
              <a:rPr lang="tr-TR" dirty="0" smtClean="0"/>
              <a:t>*	Türk </a:t>
            </a:r>
            <a:r>
              <a:rPr lang="tr-TR" dirty="0"/>
              <a:t>Silahlı Kuvvetlerinin sınır ötesi ve deniz aşırı faaliyetlerinde </a:t>
            </a:r>
            <a:r>
              <a:rPr lang="tr-TR" dirty="0">
                <a:solidFill>
                  <a:srgbClr val="FF0000"/>
                </a:solidFill>
              </a:rPr>
              <a:t>ses, veri ve görüntü haberleşmesini </a:t>
            </a:r>
            <a:r>
              <a:rPr lang="tr-TR" dirty="0"/>
              <a:t>milli gizlilik içerisinde </a:t>
            </a:r>
            <a:r>
              <a:rPr lang="tr-TR" dirty="0">
                <a:solidFill>
                  <a:srgbClr val="00B0F0"/>
                </a:solidFill>
              </a:rPr>
              <a:t>kendi uydumuz üzerinden </a:t>
            </a:r>
            <a:r>
              <a:rPr lang="tr-TR" dirty="0"/>
              <a:t>sağlaması ülkemiz açısından önem taşımaktadır.</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672" y="1052736"/>
            <a:ext cx="7218048" cy="3538395"/>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17</a:t>
            </a:fld>
            <a:r>
              <a:rPr lang="tr-TR" smtClean="0"/>
              <a:t>/25</a:t>
            </a:r>
            <a:endParaRPr lang="tr-TR" dirty="0"/>
          </a:p>
        </p:txBody>
      </p:sp>
    </p:spTree>
    <p:extLst>
      <p:ext uri="{BB962C8B-B14F-4D97-AF65-F5344CB8AC3E}">
        <p14:creationId xmlns:p14="http://schemas.microsoft.com/office/powerpoint/2010/main" val="40653998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Sonuç</a:t>
            </a:r>
          </a:p>
        </p:txBody>
      </p:sp>
      <p:sp>
        <p:nvSpPr>
          <p:cNvPr id="3" name="İçerik Yer Tutucusu 2"/>
          <p:cNvSpPr>
            <a:spLocks noGrp="1"/>
          </p:cNvSpPr>
          <p:nvPr>
            <p:ph idx="1"/>
          </p:nvPr>
        </p:nvSpPr>
        <p:spPr>
          <a:xfrm>
            <a:off x="467544" y="4725144"/>
            <a:ext cx="8229600" cy="1467336"/>
          </a:xfrm>
        </p:spPr>
        <p:txBody>
          <a:bodyPr>
            <a:normAutofit lnSpcReduction="10000"/>
          </a:bodyPr>
          <a:lstStyle/>
          <a:p>
            <a:pPr>
              <a:spcAft>
                <a:spcPts val="1200"/>
              </a:spcAft>
            </a:pPr>
            <a:r>
              <a:rPr lang="tr-TR" dirty="0" smtClean="0"/>
              <a:t>*	Askeri </a:t>
            </a:r>
            <a:r>
              <a:rPr lang="tr-TR" dirty="0"/>
              <a:t>maksatlı uydu muhabere sistemleri, yeryüzünde menzili ufuk ötesi ile sınırlı olan geniş </a:t>
            </a:r>
            <a:r>
              <a:rPr lang="tr-TR" dirty="0" smtClean="0"/>
              <a:t>muhabereyi </a:t>
            </a:r>
            <a:r>
              <a:rPr lang="tr-TR" dirty="0"/>
              <a:t>çok daha uzak mesafelere ulaştırabilmekte ve menzil avantajı </a:t>
            </a:r>
            <a:r>
              <a:rPr lang="tr-TR" dirty="0" smtClean="0"/>
              <a:t>sağlamaktadır. </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124744"/>
            <a:ext cx="7488832" cy="3384375"/>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18</a:t>
            </a:fld>
            <a:r>
              <a:rPr lang="tr-TR" smtClean="0"/>
              <a:t>/25</a:t>
            </a:r>
            <a:endParaRPr lang="tr-TR" dirty="0"/>
          </a:p>
        </p:txBody>
      </p:sp>
    </p:spTree>
    <p:extLst>
      <p:ext uri="{BB962C8B-B14F-4D97-AF65-F5344CB8AC3E}">
        <p14:creationId xmlns:p14="http://schemas.microsoft.com/office/powerpoint/2010/main" val="421908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Öneriler</a:t>
            </a:r>
            <a:endParaRPr lang="tr-TR" dirty="0"/>
          </a:p>
        </p:txBody>
      </p:sp>
      <p:sp>
        <p:nvSpPr>
          <p:cNvPr id="6" name="İçerik Yer Tutucusu 5"/>
          <p:cNvSpPr>
            <a:spLocks noGrp="1"/>
          </p:cNvSpPr>
          <p:nvPr>
            <p:ph idx="1"/>
          </p:nvPr>
        </p:nvSpPr>
        <p:spPr>
          <a:xfrm>
            <a:off x="457200" y="4124617"/>
            <a:ext cx="8229600" cy="2836912"/>
          </a:xfrm>
        </p:spPr>
        <p:txBody>
          <a:bodyPr/>
          <a:lstStyle/>
          <a:p>
            <a:pPr>
              <a:spcAft>
                <a:spcPts val="1200"/>
              </a:spcAft>
            </a:pPr>
            <a:r>
              <a:rPr lang="tr-TR" dirty="0" smtClean="0"/>
              <a:t>*	Türk </a:t>
            </a:r>
            <a:r>
              <a:rPr lang="tr-TR" dirty="0"/>
              <a:t>Silahlı Kuvvetleri halen sahip olduğu gücünü geliştirerek uzaya taşımak mecburiyetindedir. </a:t>
            </a:r>
            <a:endParaRPr lang="tr-TR" dirty="0" smtClean="0"/>
          </a:p>
          <a:p>
            <a:pPr>
              <a:spcAft>
                <a:spcPts val="1200"/>
              </a:spcAft>
            </a:pPr>
            <a:r>
              <a:rPr lang="tr-TR" dirty="0" smtClean="0"/>
              <a:t>*	Uydu </a:t>
            </a:r>
            <a:r>
              <a:rPr lang="tr-TR" dirty="0"/>
              <a:t>ve uzay sistemlerini </a:t>
            </a:r>
            <a:r>
              <a:rPr lang="tr-TR" dirty="0" smtClean="0"/>
              <a:t>temin </a:t>
            </a:r>
            <a:r>
              <a:rPr lang="tr-TR" dirty="0"/>
              <a:t>ve tesis ederek faaliyete geçirmeli ve bu sistemlerin milli imkân ve kabiliyetlerle </a:t>
            </a:r>
            <a:r>
              <a:rPr lang="tr-TR" dirty="0" smtClean="0"/>
              <a:t>gerçekleştirmelidir</a:t>
            </a:r>
            <a:r>
              <a:rPr lang="tr-TR" dirty="0"/>
              <a:t>.</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1026" name="Picture 2" descr="maxresdefa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212776"/>
            <a:ext cx="5688632" cy="27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12"/>
          </p:nvPr>
        </p:nvSpPr>
        <p:spPr/>
        <p:txBody>
          <a:bodyPr/>
          <a:lstStyle/>
          <a:p>
            <a:fld id="{F302176B-0E47-46AC-8F43-DAB4B8A37D06}" type="slidenum">
              <a:rPr lang="tr-TR" smtClean="0"/>
              <a:pPr/>
              <a:t>19</a:t>
            </a:fld>
            <a:r>
              <a:rPr lang="tr-TR" smtClean="0"/>
              <a:t>/25</a:t>
            </a:r>
            <a:endParaRPr lang="tr-TR" dirty="0"/>
          </a:p>
        </p:txBody>
      </p:sp>
    </p:spTree>
    <p:extLst>
      <p:ext uri="{BB962C8B-B14F-4D97-AF65-F5344CB8AC3E}">
        <p14:creationId xmlns:p14="http://schemas.microsoft.com/office/powerpoint/2010/main" val="2409112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ltLang="en-US" dirty="0"/>
              <a:t>Takdim </a:t>
            </a:r>
            <a:r>
              <a:rPr lang="tr-TR" altLang="en-US" dirty="0" smtClean="0"/>
              <a:t>Planı</a:t>
            </a:r>
            <a:endParaRPr lang="tr-TR" dirty="0"/>
          </a:p>
        </p:txBody>
      </p:sp>
      <p:sp>
        <p:nvSpPr>
          <p:cNvPr id="3" name="İçerik Yer Tutucusu 2"/>
          <p:cNvSpPr>
            <a:spLocks noGrp="1"/>
          </p:cNvSpPr>
          <p:nvPr>
            <p:ph idx="1"/>
          </p:nvPr>
        </p:nvSpPr>
        <p:spPr>
          <a:xfrm>
            <a:off x="457200" y="1207293"/>
            <a:ext cx="8229600" cy="5102027"/>
          </a:xfrm>
        </p:spPr>
        <p:txBody>
          <a:bodyPr>
            <a:normAutofit fontScale="92500" lnSpcReduction="10000"/>
          </a:bodyPr>
          <a:lstStyle/>
          <a:p>
            <a:pPr defTabSz="180000">
              <a:tabLst>
                <a:tab pos="1076325" algn="l"/>
              </a:tabLst>
              <a:defRPr/>
            </a:pPr>
            <a:r>
              <a:rPr lang="tr-TR" dirty="0"/>
              <a:t>Takdim Konusu			:	</a:t>
            </a:r>
            <a:r>
              <a:rPr lang="tr-TR" dirty="0" smtClean="0"/>
              <a:t>Uydu Haberleşme Sistemleri ve </a:t>
            </a:r>
            <a:br>
              <a:rPr lang="tr-TR" dirty="0" smtClean="0"/>
            </a:br>
            <a:r>
              <a:rPr lang="tr-TR" dirty="0" smtClean="0"/>
              <a:t>											Askeri Alanda Kullanımı</a:t>
            </a:r>
          </a:p>
          <a:p>
            <a:pPr defTabSz="180000">
              <a:defRPr/>
            </a:pPr>
            <a:endParaRPr lang="tr-TR" dirty="0"/>
          </a:p>
          <a:p>
            <a:pPr defTabSz="180000">
              <a:tabLst>
                <a:tab pos="180000" algn="l"/>
              </a:tabLst>
              <a:defRPr/>
            </a:pPr>
            <a:r>
              <a:rPr lang="tr-TR" dirty="0"/>
              <a:t>Süre											: 10 Dk.</a:t>
            </a:r>
          </a:p>
          <a:p>
            <a:pPr defTabSz="180000">
              <a:tabLst>
                <a:tab pos="180000" algn="l"/>
              </a:tabLst>
              <a:defRPr/>
            </a:pPr>
            <a:endParaRPr lang="tr-TR" dirty="0"/>
          </a:p>
          <a:p>
            <a:pPr defTabSz="180000">
              <a:tabLst>
                <a:tab pos="180000" algn="l"/>
              </a:tabLst>
              <a:defRPr/>
            </a:pPr>
            <a:r>
              <a:rPr lang="tr-TR" dirty="0"/>
              <a:t>Gizlilik Derecesi			: Tasnif Dışı</a:t>
            </a:r>
          </a:p>
          <a:p>
            <a:pPr defTabSz="180000">
              <a:tabLst>
                <a:tab pos="180000" algn="l"/>
              </a:tabLst>
              <a:defRPr/>
            </a:pPr>
            <a:endParaRPr lang="tr-TR" dirty="0"/>
          </a:p>
          <a:p>
            <a:pPr defTabSz="180000">
              <a:tabLst>
                <a:tab pos="179388" algn="l"/>
              </a:tabLst>
              <a:defRPr/>
            </a:pPr>
            <a:r>
              <a:rPr lang="tr-TR" dirty="0"/>
              <a:t>Takdim Planı					</a:t>
            </a:r>
            <a:r>
              <a:rPr lang="tr-TR" dirty="0" smtClean="0"/>
              <a:t>:	*</a:t>
            </a:r>
            <a:r>
              <a:rPr lang="tr-TR" dirty="0"/>
              <a:t>	</a:t>
            </a:r>
            <a:r>
              <a:rPr lang="tr-TR" dirty="0" smtClean="0"/>
              <a:t>Projenin Amacı, Önemi ve Yöntem, </a:t>
            </a:r>
            <a:endParaRPr lang="tr-TR" dirty="0"/>
          </a:p>
          <a:p>
            <a:pPr defTabSz="180000">
              <a:tabLst>
                <a:tab pos="180000" algn="l"/>
              </a:tabLst>
              <a:defRPr/>
            </a:pPr>
            <a:r>
              <a:rPr lang="tr-TR" dirty="0"/>
              <a:t>															</a:t>
            </a:r>
            <a:r>
              <a:rPr lang="tr-TR" dirty="0" smtClean="0"/>
              <a:t>*	Uydu Haberleşme Sistemleri,</a:t>
            </a:r>
          </a:p>
          <a:p>
            <a:pPr defTabSz="180000">
              <a:tabLst>
                <a:tab pos="180000" algn="l"/>
              </a:tabLst>
              <a:defRPr/>
            </a:pPr>
            <a:r>
              <a:rPr lang="tr-TR" dirty="0" smtClean="0"/>
              <a:t>															* </a:t>
            </a:r>
            <a:r>
              <a:rPr lang="tr-TR" dirty="0"/>
              <a:t>Uydu Haberleşme Sistemlerinin Askeri 																Alanda </a:t>
            </a:r>
            <a:r>
              <a:rPr lang="tr-TR" dirty="0" smtClean="0"/>
              <a:t>Kullanımı,</a:t>
            </a:r>
            <a:endParaRPr lang="tr-TR" dirty="0"/>
          </a:p>
          <a:p>
            <a:pPr defTabSz="180000">
              <a:tabLst>
                <a:tab pos="180000" algn="l"/>
              </a:tabLst>
              <a:defRPr/>
            </a:pPr>
            <a:r>
              <a:rPr lang="tr-TR" dirty="0"/>
              <a:t>															* Sonuç </a:t>
            </a:r>
            <a:r>
              <a:rPr lang="tr-TR" dirty="0" smtClean="0"/>
              <a:t>ve Öneriler.</a:t>
            </a:r>
          </a:p>
          <a:p>
            <a:pPr defTabSz="180000">
              <a:tabLst>
                <a:tab pos="180000" algn="l"/>
              </a:tabLst>
              <a:defRPr/>
            </a:pPr>
            <a:r>
              <a:rPr lang="tr-TR" dirty="0" smtClean="0">
                <a:solidFill>
                  <a:srgbClr val="FF0000"/>
                </a:solidFill>
              </a:rPr>
              <a:t>															</a:t>
            </a:r>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sp>
        <p:nvSpPr>
          <p:cNvPr id="5" name="Slayt Numarası Yer Tutucusu 4"/>
          <p:cNvSpPr>
            <a:spLocks noGrp="1"/>
          </p:cNvSpPr>
          <p:nvPr>
            <p:ph type="sldNum" sz="quarter" idx="12"/>
          </p:nvPr>
        </p:nvSpPr>
        <p:spPr/>
        <p:txBody>
          <a:bodyPr/>
          <a:lstStyle/>
          <a:p>
            <a:fld id="{F302176B-0E47-46AC-8F43-DAB4B8A37D06}" type="slidenum">
              <a:rPr lang="tr-TR" smtClean="0"/>
              <a:pPr/>
              <a:t>2</a:t>
            </a:fld>
            <a:r>
              <a:rPr lang="tr-TR" smtClean="0"/>
              <a:t>/25</a:t>
            </a:r>
            <a:endParaRPr lang="tr-TR" dirty="0"/>
          </a:p>
        </p:txBody>
      </p:sp>
    </p:spTree>
    <p:extLst>
      <p:ext uri="{BB962C8B-B14F-4D97-AF65-F5344CB8AC3E}">
        <p14:creationId xmlns:p14="http://schemas.microsoft.com/office/powerpoint/2010/main" val="4262913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Öneriler</a:t>
            </a:r>
            <a:endParaRPr lang="tr-TR" dirty="0"/>
          </a:p>
        </p:txBody>
      </p:sp>
      <p:sp>
        <p:nvSpPr>
          <p:cNvPr id="3" name="İçerik Yer Tutucusu 2"/>
          <p:cNvSpPr>
            <a:spLocks noGrp="1"/>
          </p:cNvSpPr>
          <p:nvPr>
            <p:ph idx="1"/>
          </p:nvPr>
        </p:nvSpPr>
        <p:spPr>
          <a:xfrm>
            <a:off x="467544" y="4479869"/>
            <a:ext cx="8229600" cy="1430303"/>
          </a:xfrm>
        </p:spPr>
        <p:txBody>
          <a:bodyPr/>
          <a:lstStyle/>
          <a:p>
            <a:pPr>
              <a:spcAft>
                <a:spcPts val="1200"/>
              </a:spcAft>
            </a:pPr>
            <a:r>
              <a:rPr lang="tr-TR" dirty="0" smtClean="0"/>
              <a:t>*	Bu </a:t>
            </a:r>
            <a:r>
              <a:rPr lang="tr-TR" dirty="0"/>
              <a:t>nedenle, tüm uzay faaliyetlerini merkezi olarak icra edecek </a:t>
            </a:r>
            <a:r>
              <a:rPr lang="tr-TR" dirty="0">
                <a:solidFill>
                  <a:srgbClr val="FF0000"/>
                </a:solidFill>
              </a:rPr>
              <a:t>TSK Uzay Grup Komutanlığı </a:t>
            </a:r>
            <a:r>
              <a:rPr lang="tr-TR" dirty="0"/>
              <a:t>teşkiline yönelik çalışmalar bir an önce </a:t>
            </a:r>
            <a:r>
              <a:rPr lang="tr-TR" dirty="0" smtClean="0"/>
              <a:t>başlatılmalıdır. </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075904"/>
            <a:ext cx="8136904" cy="2935982"/>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20</a:t>
            </a:fld>
            <a:r>
              <a:rPr lang="tr-TR" smtClean="0"/>
              <a:t>/25</a:t>
            </a:r>
            <a:endParaRPr lang="tr-TR" dirty="0"/>
          </a:p>
        </p:txBody>
      </p:sp>
    </p:spTree>
    <p:extLst>
      <p:ext uri="{BB962C8B-B14F-4D97-AF65-F5344CB8AC3E}">
        <p14:creationId xmlns:p14="http://schemas.microsoft.com/office/powerpoint/2010/main" val="79382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Öneriler</a:t>
            </a:r>
          </a:p>
        </p:txBody>
      </p:sp>
      <p:sp>
        <p:nvSpPr>
          <p:cNvPr id="3" name="İçerik Yer Tutucusu 2"/>
          <p:cNvSpPr>
            <a:spLocks noGrp="1"/>
          </p:cNvSpPr>
          <p:nvPr>
            <p:ph idx="1"/>
          </p:nvPr>
        </p:nvSpPr>
        <p:spPr>
          <a:xfrm>
            <a:off x="539552" y="4889626"/>
            <a:ext cx="8229600" cy="1323320"/>
          </a:xfrm>
        </p:spPr>
        <p:txBody>
          <a:bodyPr/>
          <a:lstStyle/>
          <a:p>
            <a:r>
              <a:rPr lang="tr-TR" dirty="0" smtClean="0"/>
              <a:t>*	Kazanılacak </a:t>
            </a:r>
            <a:r>
              <a:rPr lang="tr-TR" dirty="0"/>
              <a:t>uydu sistemleri kabiliyeti, satıh sitemleri ve mevcut harekat merkezleri ile entegre edilmelidir.  </a:t>
            </a:r>
            <a:endParaRPr lang="tr-TR" dirty="0" smtClean="0"/>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9" name="Resi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925111"/>
            <a:ext cx="6804248" cy="3733275"/>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21</a:t>
            </a:fld>
            <a:r>
              <a:rPr lang="tr-TR" smtClean="0"/>
              <a:t>/25</a:t>
            </a:r>
            <a:endParaRPr lang="tr-TR" dirty="0"/>
          </a:p>
        </p:txBody>
      </p:sp>
    </p:spTree>
    <p:extLst>
      <p:ext uri="{BB962C8B-B14F-4D97-AF65-F5344CB8AC3E}">
        <p14:creationId xmlns:p14="http://schemas.microsoft.com/office/powerpoint/2010/main" val="2401476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0"/>
            <a:ext cx="8229600" cy="1143000"/>
          </a:xfrm>
        </p:spPr>
        <p:txBody>
          <a:bodyPr/>
          <a:lstStyle/>
          <a:p>
            <a:r>
              <a:rPr lang="tr-TR" dirty="0"/>
              <a:t>Öneriler</a:t>
            </a:r>
          </a:p>
        </p:txBody>
      </p:sp>
      <p:sp>
        <p:nvSpPr>
          <p:cNvPr id="3" name="İçerik Yer Tutucusu 2"/>
          <p:cNvSpPr>
            <a:spLocks noGrp="1"/>
          </p:cNvSpPr>
          <p:nvPr>
            <p:ph idx="1"/>
          </p:nvPr>
        </p:nvSpPr>
        <p:spPr>
          <a:xfrm>
            <a:off x="457200" y="2811363"/>
            <a:ext cx="8229600" cy="3627576"/>
          </a:xfrm>
        </p:spPr>
        <p:txBody>
          <a:bodyPr>
            <a:normAutofit/>
          </a:bodyPr>
          <a:lstStyle/>
          <a:p>
            <a:pPr>
              <a:spcAft>
                <a:spcPts val="1200"/>
              </a:spcAft>
            </a:pPr>
            <a:r>
              <a:rPr lang="tr-TR" dirty="0" smtClean="0"/>
              <a:t>*	Stratejik </a:t>
            </a:r>
            <a:r>
              <a:rPr lang="tr-TR" dirty="0"/>
              <a:t>erken ihbar ve füze savunması maksadıyla, </a:t>
            </a:r>
            <a:r>
              <a:rPr lang="tr-TR" dirty="0">
                <a:solidFill>
                  <a:srgbClr val="00B0F0"/>
                </a:solidFill>
              </a:rPr>
              <a:t>erken ihbar ve gözetleme uyduları geliştirilmeli</a:t>
            </a:r>
            <a:r>
              <a:rPr lang="tr-TR" dirty="0"/>
              <a:t>, kısa menzilli </a:t>
            </a:r>
            <a:r>
              <a:rPr lang="tr-TR" dirty="0">
                <a:solidFill>
                  <a:srgbClr val="00B0F0"/>
                </a:solidFill>
              </a:rPr>
              <a:t>lazer sistemleri</a:t>
            </a:r>
            <a:r>
              <a:rPr lang="tr-TR" dirty="0"/>
              <a:t> ile entegre edilerek hava savunması güçlendirilmelidir</a:t>
            </a:r>
            <a:r>
              <a:rPr lang="tr-TR" dirty="0" smtClean="0"/>
              <a:t>.</a:t>
            </a:r>
          </a:p>
          <a:p>
            <a:pPr>
              <a:spcAft>
                <a:spcPts val="1200"/>
              </a:spcAft>
            </a:pPr>
            <a:r>
              <a:rPr lang="tr-TR" dirty="0" smtClean="0"/>
              <a:t>  </a:t>
            </a:r>
            <a:r>
              <a:rPr lang="tr-TR" dirty="0" smtClean="0"/>
              <a:t>*</a:t>
            </a:r>
            <a:r>
              <a:rPr lang="tr-TR" dirty="0" smtClean="0"/>
              <a:t>	Teknoloji </a:t>
            </a:r>
            <a:r>
              <a:rPr lang="tr-TR" dirty="0"/>
              <a:t>ağırlıklı hava-uzay savunma sistem ve silahlarının kendi ihtiyaçlarımız doğrultusunda en verimli kullanımını sağlayacak </a:t>
            </a:r>
            <a:r>
              <a:rPr lang="tr-TR" dirty="0">
                <a:solidFill>
                  <a:srgbClr val="FF0000"/>
                </a:solidFill>
              </a:rPr>
              <a:t>yazılım kabiliyetine </a:t>
            </a:r>
            <a:r>
              <a:rPr lang="tr-TR" dirty="0"/>
              <a:t>sahip ve hakim olunması sağlanmalıdır. </a:t>
            </a:r>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019155"/>
            <a:ext cx="7200800" cy="1541882"/>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22</a:t>
            </a:fld>
            <a:r>
              <a:rPr lang="tr-TR" smtClean="0"/>
              <a:t>/25</a:t>
            </a:r>
            <a:endParaRPr lang="tr-TR" dirty="0"/>
          </a:p>
        </p:txBody>
      </p:sp>
    </p:spTree>
    <p:extLst>
      <p:ext uri="{BB962C8B-B14F-4D97-AF65-F5344CB8AC3E}">
        <p14:creationId xmlns:p14="http://schemas.microsoft.com/office/powerpoint/2010/main" val="3285704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Öneriler</a:t>
            </a:r>
          </a:p>
        </p:txBody>
      </p:sp>
      <p:sp>
        <p:nvSpPr>
          <p:cNvPr id="3" name="İçerik Yer Tutucusu 2"/>
          <p:cNvSpPr>
            <a:spLocks noGrp="1"/>
          </p:cNvSpPr>
          <p:nvPr>
            <p:ph idx="1"/>
          </p:nvPr>
        </p:nvSpPr>
        <p:spPr>
          <a:xfrm>
            <a:off x="408264" y="4037052"/>
            <a:ext cx="8229600" cy="2698587"/>
          </a:xfrm>
        </p:spPr>
        <p:txBody>
          <a:bodyPr/>
          <a:lstStyle/>
          <a:p>
            <a:r>
              <a:rPr lang="tr-TR" dirty="0" smtClean="0"/>
              <a:t>*	Türkiye</a:t>
            </a:r>
            <a:r>
              <a:rPr lang="tr-TR" dirty="0"/>
              <a:t>, çağdaşlaşma yolunda karşılaştığı engelleri süratle aşarak, dünyada hak ettiği yerini alabilmek için </a:t>
            </a:r>
            <a:r>
              <a:rPr lang="tr-TR" dirty="0">
                <a:solidFill>
                  <a:srgbClr val="FF0000"/>
                </a:solidFill>
              </a:rPr>
              <a:t>TÜRKSAT</a:t>
            </a:r>
            <a:r>
              <a:rPr lang="tr-TR" dirty="0"/>
              <a:t> ile başlayan </a:t>
            </a:r>
            <a:r>
              <a:rPr lang="tr-TR" dirty="0" smtClean="0"/>
              <a:t>ve </a:t>
            </a:r>
            <a:r>
              <a:rPr lang="tr-TR" dirty="0" smtClean="0">
                <a:solidFill>
                  <a:srgbClr val="FF0000"/>
                </a:solidFill>
              </a:rPr>
              <a:t>GÖKYÜRK-2</a:t>
            </a:r>
            <a:r>
              <a:rPr lang="tr-TR" dirty="0" smtClean="0"/>
              <a:t> ile devam eden uzay </a:t>
            </a:r>
            <a:r>
              <a:rPr lang="tr-TR" dirty="0"/>
              <a:t>yolculuğuna devam etmeli ve uydu teknolojisini geliştirme imkânlarını araştırarak kendi uydularını kendi imkânları ile yapmaya çalışmalıdır.</a:t>
            </a:r>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980728"/>
            <a:ext cx="5400600" cy="2736304"/>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23</a:t>
            </a:fld>
            <a:r>
              <a:rPr lang="tr-TR" smtClean="0"/>
              <a:t>/25</a:t>
            </a:r>
            <a:endParaRPr lang="tr-TR" dirty="0"/>
          </a:p>
        </p:txBody>
      </p:sp>
    </p:spTree>
    <p:extLst>
      <p:ext uri="{BB962C8B-B14F-4D97-AF65-F5344CB8AC3E}">
        <p14:creationId xmlns:p14="http://schemas.microsoft.com/office/powerpoint/2010/main" val="1672703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Ulu Önderimiz Mustafa Kemal ATATÜRK</a:t>
            </a:r>
            <a:endParaRPr lang="tr-TR" dirty="0"/>
          </a:p>
        </p:txBody>
      </p:sp>
      <p:sp>
        <p:nvSpPr>
          <p:cNvPr id="3" name="İçerik Yer Tutucusu 2"/>
          <p:cNvSpPr>
            <a:spLocks noGrp="1"/>
          </p:cNvSpPr>
          <p:nvPr>
            <p:ph idx="1"/>
          </p:nvPr>
        </p:nvSpPr>
        <p:spPr>
          <a:xfrm>
            <a:off x="539552" y="3888336"/>
            <a:ext cx="8229600" cy="2547456"/>
          </a:xfrm>
        </p:spPr>
        <p:txBody>
          <a:bodyPr/>
          <a:lstStyle/>
          <a:p>
            <a:r>
              <a:rPr lang="tr-TR" dirty="0"/>
              <a:t>“ </a:t>
            </a:r>
            <a:r>
              <a:rPr lang="tr-TR" i="1" dirty="0"/>
              <a:t>GÖKLERDE BİZİ BEKLEYEN YERİMİZİ ALMAK ZORUNDAYIZ. YOKSA O YERİ BAŞKALARI İSTİLA EDER VE İŞTE O ZAMAN BU ÜLKE VE MİLLET ELDEN GİDER. HALBUKİ BİZ TÜRKLER, BÜTÜN TARİHİMİZ BOYUNCA HÜRRİYET VE İSTİKLALE ÖRNEK OLMUŞ BİR MİLLETİZ</a:t>
            </a:r>
            <a:r>
              <a:rPr lang="tr-TR" i="1" dirty="0" smtClean="0"/>
              <a:t>.</a:t>
            </a:r>
            <a:r>
              <a:rPr lang="tr-TR" dirty="0" smtClean="0"/>
              <a:t>”</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146" y="1268760"/>
            <a:ext cx="3456383" cy="2448272"/>
          </a:xfrm>
          <a:prstGeom prst="rect">
            <a:avLst/>
          </a:prstGeom>
        </p:spPr>
      </p:pic>
      <p:sp>
        <p:nvSpPr>
          <p:cNvPr id="7" name="Slayt Numarası Yer Tutucusu 6"/>
          <p:cNvSpPr>
            <a:spLocks noGrp="1"/>
          </p:cNvSpPr>
          <p:nvPr>
            <p:ph type="sldNum" sz="quarter" idx="12"/>
          </p:nvPr>
        </p:nvSpPr>
        <p:spPr/>
        <p:txBody>
          <a:bodyPr/>
          <a:lstStyle/>
          <a:p>
            <a:fld id="{F302176B-0E47-46AC-8F43-DAB4B8A37D06}" type="slidenum">
              <a:rPr lang="tr-TR" smtClean="0"/>
              <a:pPr/>
              <a:t>24</a:t>
            </a:fld>
            <a:r>
              <a:rPr lang="tr-TR" smtClean="0"/>
              <a:t>/25</a:t>
            </a:r>
            <a:endParaRPr lang="tr-TR" dirty="0"/>
          </a:p>
        </p:txBody>
      </p:sp>
    </p:spTree>
    <p:extLst>
      <p:ext uri="{BB962C8B-B14F-4D97-AF65-F5344CB8AC3E}">
        <p14:creationId xmlns:p14="http://schemas.microsoft.com/office/powerpoint/2010/main" val="4153415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832780" y="3886200"/>
            <a:ext cx="7560840" cy="1752600"/>
          </a:xfrm>
        </p:spPr>
        <p:txBody>
          <a:bodyPr/>
          <a:lstStyle/>
          <a:p>
            <a:r>
              <a:rPr lang="tr-TR" altLang="en-US" dirty="0"/>
              <a:t>UYDU HABERLEŞME SİSTEMLERİ VE </a:t>
            </a:r>
            <a:br>
              <a:rPr lang="tr-TR" altLang="en-US" dirty="0"/>
            </a:br>
            <a:r>
              <a:rPr lang="tr-TR" altLang="en-US" dirty="0"/>
              <a:t>ASKERİ ALANDA KULLANIMI</a:t>
            </a:r>
          </a:p>
          <a:p>
            <a:endParaRPr lang="tr-TR"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838200"/>
            <a:ext cx="192087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Veri Yer Tutucusu 4"/>
          <p:cNvSpPr>
            <a:spLocks noGrp="1"/>
          </p:cNvSpPr>
          <p:nvPr>
            <p:ph type="dt" sz="half" idx="10"/>
          </p:nvPr>
        </p:nvSpPr>
        <p:spPr/>
        <p:txBody>
          <a:bodyPr/>
          <a:lstStyle/>
          <a:p>
            <a:r>
              <a:rPr lang="tr-TR" smtClean="0">
                <a:solidFill>
                  <a:prstClr val="black"/>
                </a:solidFill>
              </a:rPr>
              <a:t>TASNİF DIŞI</a:t>
            </a:r>
            <a:endParaRPr lang="tr-TR" dirty="0">
              <a:solidFill>
                <a:prstClr val="black"/>
              </a:solidFill>
            </a:endParaRPr>
          </a:p>
        </p:txBody>
      </p:sp>
      <p:sp>
        <p:nvSpPr>
          <p:cNvPr id="6" name="Slayt Numarası Yer Tutucusu 5"/>
          <p:cNvSpPr>
            <a:spLocks noGrp="1"/>
          </p:cNvSpPr>
          <p:nvPr>
            <p:ph type="sldNum" sz="quarter" idx="12"/>
          </p:nvPr>
        </p:nvSpPr>
        <p:spPr/>
        <p:txBody>
          <a:bodyPr/>
          <a:lstStyle/>
          <a:p>
            <a:fld id="{F302176B-0E47-46AC-8F43-DAB4B8A37D06}" type="slidenum">
              <a:rPr lang="tr-TR" smtClean="0"/>
              <a:pPr/>
              <a:t>25</a:t>
            </a:fld>
            <a:r>
              <a:rPr lang="tr-TR" smtClean="0"/>
              <a:t>/25</a:t>
            </a:r>
            <a:endParaRPr lang="tr-TR" dirty="0"/>
          </a:p>
        </p:txBody>
      </p:sp>
    </p:spTree>
    <p:extLst>
      <p:ext uri="{BB962C8B-B14F-4D97-AF65-F5344CB8AC3E}">
        <p14:creationId xmlns:p14="http://schemas.microsoft.com/office/powerpoint/2010/main" val="2001727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Projenin Amacı</a:t>
            </a:r>
            <a:endParaRPr lang="tr-TR" dirty="0"/>
          </a:p>
        </p:txBody>
      </p:sp>
      <p:sp>
        <p:nvSpPr>
          <p:cNvPr id="3" name="İçerik Yer Tutucusu 2"/>
          <p:cNvSpPr>
            <a:spLocks noGrp="1"/>
          </p:cNvSpPr>
          <p:nvPr>
            <p:ph idx="1"/>
          </p:nvPr>
        </p:nvSpPr>
        <p:spPr>
          <a:xfrm>
            <a:off x="498144" y="4221088"/>
            <a:ext cx="8229600" cy="2015216"/>
          </a:xfrm>
        </p:spPr>
        <p:txBody>
          <a:bodyPr>
            <a:normAutofit/>
          </a:bodyPr>
          <a:lstStyle/>
          <a:p>
            <a:r>
              <a:rPr lang="tr-TR" dirty="0" smtClean="0"/>
              <a:t>*	Uydu haberleşme sistemlerinin </a:t>
            </a:r>
            <a:r>
              <a:rPr lang="tr-TR" dirty="0" smtClean="0">
                <a:solidFill>
                  <a:srgbClr val="FF0000"/>
                </a:solidFill>
              </a:rPr>
              <a:t>21’inci </a:t>
            </a:r>
            <a:r>
              <a:rPr lang="tr-TR" dirty="0">
                <a:solidFill>
                  <a:srgbClr val="FF0000"/>
                </a:solidFill>
              </a:rPr>
              <a:t>yüzyıl Türkiye’sinin Milli savunma gücüne getireceği katkıları gözden</a:t>
            </a:r>
            <a:r>
              <a:rPr lang="tr-TR" dirty="0"/>
              <a:t> geçirmek ve uzayın savunma amaçlı da etkinlikle kullanılmasını askeri operasyonlarımıza nasıl entegre edilmesi gerektiğini analiz edilmiştir.</a:t>
            </a:r>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196752"/>
            <a:ext cx="3648405" cy="2736304"/>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03415"/>
            <a:ext cx="3636704" cy="2729641"/>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3</a:t>
            </a:fld>
            <a:r>
              <a:rPr lang="tr-TR" smtClean="0"/>
              <a:t>/25</a:t>
            </a:r>
            <a:endParaRPr lang="tr-TR" dirty="0"/>
          </a:p>
        </p:txBody>
      </p:sp>
    </p:spTree>
    <p:extLst>
      <p:ext uri="{BB962C8B-B14F-4D97-AF65-F5344CB8AC3E}">
        <p14:creationId xmlns:p14="http://schemas.microsoft.com/office/powerpoint/2010/main" val="2656425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Projenin Önemi</a:t>
            </a:r>
            <a:endParaRPr lang="tr-TR" dirty="0"/>
          </a:p>
        </p:txBody>
      </p:sp>
      <p:sp>
        <p:nvSpPr>
          <p:cNvPr id="3" name="İçerik Yer Tutucusu 2"/>
          <p:cNvSpPr>
            <a:spLocks noGrp="1"/>
          </p:cNvSpPr>
          <p:nvPr>
            <p:ph idx="1"/>
          </p:nvPr>
        </p:nvSpPr>
        <p:spPr>
          <a:xfrm>
            <a:off x="457200" y="3906176"/>
            <a:ext cx="8229600" cy="3202643"/>
          </a:xfrm>
        </p:spPr>
        <p:txBody>
          <a:bodyPr/>
          <a:lstStyle/>
          <a:p>
            <a:r>
              <a:rPr lang="tr-TR" dirty="0" smtClean="0"/>
              <a:t>*	</a:t>
            </a:r>
            <a:r>
              <a:rPr lang="tr-TR" dirty="0"/>
              <a:t>Türk Silahlı Kuvvetlerinin ülke savunma görevinin icrasında kara deniz ve hava kuvvetlerinin görevlerini etkinlikle icra edebilmesi için uydu haberleşme sistemlerinden yararlanmak maksadıyla gerekli kabiliyeti kazanmak üzere gerekli planlamayı yaparak kuvvet yapısını şekillendirmesi önem arz etmektedir</a:t>
            </a:r>
            <a:r>
              <a:rPr lang="tr-TR" dirty="0" smtClean="0"/>
              <a:t>.</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7" y="980728"/>
            <a:ext cx="4824537" cy="2808312"/>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4</a:t>
            </a:fld>
            <a:r>
              <a:rPr lang="tr-TR" smtClean="0"/>
              <a:t>/25</a:t>
            </a:r>
            <a:endParaRPr lang="tr-TR" dirty="0"/>
          </a:p>
        </p:txBody>
      </p:sp>
    </p:spTree>
    <p:extLst>
      <p:ext uri="{BB962C8B-B14F-4D97-AF65-F5344CB8AC3E}">
        <p14:creationId xmlns:p14="http://schemas.microsoft.com/office/powerpoint/2010/main" val="2631019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Projenin Önemi</a:t>
            </a:r>
          </a:p>
        </p:txBody>
      </p:sp>
      <p:sp>
        <p:nvSpPr>
          <p:cNvPr id="3" name="İçerik Yer Tutucusu 2"/>
          <p:cNvSpPr>
            <a:spLocks noGrp="1"/>
          </p:cNvSpPr>
          <p:nvPr>
            <p:ph idx="1"/>
          </p:nvPr>
        </p:nvSpPr>
        <p:spPr>
          <a:xfrm>
            <a:off x="395536" y="3694424"/>
            <a:ext cx="8229600" cy="4525963"/>
          </a:xfrm>
        </p:spPr>
        <p:txBody>
          <a:bodyPr/>
          <a:lstStyle/>
          <a:p>
            <a:pPr>
              <a:spcAft>
                <a:spcPts val="1200"/>
              </a:spcAft>
            </a:pPr>
            <a:r>
              <a:rPr lang="tr-TR" dirty="0" smtClean="0"/>
              <a:t>*	Türk </a:t>
            </a:r>
            <a:r>
              <a:rPr lang="tr-TR" dirty="0"/>
              <a:t>Silahlı Kuvvetleri halen sahip olduğu gücünü geliştirerek uzaya taşımak mecburiyetindedir</a:t>
            </a:r>
            <a:r>
              <a:rPr lang="tr-TR" dirty="0" smtClean="0"/>
              <a:t>. </a:t>
            </a:r>
          </a:p>
          <a:p>
            <a:pPr>
              <a:spcAft>
                <a:spcPts val="1200"/>
              </a:spcAft>
            </a:pPr>
            <a:r>
              <a:rPr lang="tr-TR" dirty="0" smtClean="0"/>
              <a:t>*	Bu </a:t>
            </a:r>
            <a:r>
              <a:rPr lang="tr-TR" dirty="0"/>
              <a:t>maksatla ihtiyacı olan uydu ve uzay sistemlerini belirli bir öncelik sırasına göre temin ve tesis ederek faaliyete </a:t>
            </a:r>
            <a:r>
              <a:rPr lang="tr-TR" dirty="0" smtClean="0"/>
              <a:t>geçirmelidir. </a:t>
            </a:r>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129775"/>
            <a:ext cx="4597672" cy="2299225"/>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5</a:t>
            </a:fld>
            <a:r>
              <a:rPr lang="tr-TR" smtClean="0"/>
              <a:t>/25</a:t>
            </a:r>
            <a:endParaRPr lang="tr-TR" dirty="0"/>
          </a:p>
        </p:txBody>
      </p:sp>
    </p:spTree>
    <p:extLst>
      <p:ext uri="{BB962C8B-B14F-4D97-AF65-F5344CB8AC3E}">
        <p14:creationId xmlns:p14="http://schemas.microsoft.com/office/powerpoint/2010/main" val="517170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Projenin Yöntemi</a:t>
            </a:r>
            <a:endParaRPr lang="tr-TR" dirty="0"/>
          </a:p>
        </p:txBody>
      </p:sp>
      <p:sp>
        <p:nvSpPr>
          <p:cNvPr id="3" name="İçerik Yer Tutucusu 2"/>
          <p:cNvSpPr>
            <a:spLocks noGrp="1"/>
          </p:cNvSpPr>
          <p:nvPr>
            <p:ph idx="1"/>
          </p:nvPr>
        </p:nvSpPr>
        <p:spPr/>
        <p:txBody>
          <a:bodyPr/>
          <a:lstStyle/>
          <a:p>
            <a:pPr>
              <a:spcAft>
                <a:spcPts val="1200"/>
              </a:spcAft>
            </a:pPr>
            <a:r>
              <a:rPr lang="tr-TR" dirty="0" smtClean="0"/>
              <a:t>*	Araştırma </a:t>
            </a:r>
            <a:r>
              <a:rPr lang="tr-TR" dirty="0"/>
              <a:t>tarama modeli ile </a:t>
            </a:r>
            <a:r>
              <a:rPr lang="tr-TR" dirty="0" smtClean="0"/>
              <a:t>yürütülmüştür. Bu </a:t>
            </a:r>
            <a:r>
              <a:rPr lang="tr-TR" dirty="0"/>
              <a:t>amaçla öncelikle literatür taraması yapılmış Ulusal Tez Merkezinden konuyla ilgili güncel doktora ve yüksek lisans tezlerine ve web sitelerinden araştırma raporlarına ulaşılmıştır. </a:t>
            </a:r>
            <a:endParaRPr lang="tr-TR" dirty="0" smtClean="0"/>
          </a:p>
          <a:p>
            <a:pPr>
              <a:spcAft>
                <a:spcPts val="1200"/>
              </a:spcAft>
            </a:pPr>
            <a:r>
              <a:rPr lang="tr-TR" dirty="0" smtClean="0"/>
              <a:t>*	</a:t>
            </a:r>
            <a:r>
              <a:rPr lang="tr-TR" dirty="0"/>
              <a:t>Ayrıca Savunma Sanayi Müsteşarlığına gidilerek konuyla ilgili Uzay ve Uydu Başkanlığı personelinin ve İTÜ Uçak ve Uzay Bilimleri Fakültesi Uzay Mühendisliği Bölümü Başkanı </a:t>
            </a:r>
            <a:r>
              <a:rPr lang="tr-TR" dirty="0" err="1"/>
              <a:t>Prof.Dr</a:t>
            </a:r>
            <a:r>
              <a:rPr lang="tr-TR" dirty="0"/>
              <a:t>. Alim Rüstem </a:t>
            </a:r>
            <a:r>
              <a:rPr lang="tr-TR" dirty="0" err="1"/>
              <a:t>ASLAN’ın</a:t>
            </a:r>
            <a:r>
              <a:rPr lang="tr-TR" dirty="0"/>
              <a:t> </a:t>
            </a:r>
            <a:r>
              <a:rPr lang="tr-TR" dirty="0" smtClean="0"/>
              <a:t>görüşleri </a:t>
            </a:r>
            <a:r>
              <a:rPr lang="tr-TR" dirty="0"/>
              <a:t>alınmıştır.</a:t>
            </a:r>
          </a:p>
        </p:txBody>
      </p:sp>
      <p:sp>
        <p:nvSpPr>
          <p:cNvPr id="4" name="Veri Yer Tutucusu 3"/>
          <p:cNvSpPr>
            <a:spLocks noGrp="1"/>
          </p:cNvSpPr>
          <p:nvPr>
            <p:ph type="dt" sz="half" idx="10"/>
          </p:nvPr>
        </p:nvSpPr>
        <p:spPr/>
        <p:txBody>
          <a:bodyPr/>
          <a:lstStyle/>
          <a:p>
            <a:r>
              <a:rPr lang="tr-TR" smtClean="0"/>
              <a:t>TASNİF DIŞI</a:t>
            </a:r>
            <a:endParaRPr lang="tr-TR" dirty="0"/>
          </a:p>
        </p:txBody>
      </p:sp>
      <p:sp>
        <p:nvSpPr>
          <p:cNvPr id="5" name="Slayt Numarası Yer Tutucusu 4"/>
          <p:cNvSpPr>
            <a:spLocks noGrp="1"/>
          </p:cNvSpPr>
          <p:nvPr>
            <p:ph type="sldNum" sz="quarter" idx="12"/>
          </p:nvPr>
        </p:nvSpPr>
        <p:spPr/>
        <p:txBody>
          <a:bodyPr/>
          <a:lstStyle/>
          <a:p>
            <a:fld id="{F302176B-0E47-46AC-8F43-DAB4B8A37D06}" type="slidenum">
              <a:rPr lang="tr-TR" smtClean="0"/>
              <a:pPr/>
              <a:t>6</a:t>
            </a:fld>
            <a:r>
              <a:rPr lang="tr-TR" smtClean="0"/>
              <a:t>/25</a:t>
            </a:r>
            <a:endParaRPr lang="tr-TR" dirty="0"/>
          </a:p>
        </p:txBody>
      </p:sp>
    </p:spTree>
    <p:extLst>
      <p:ext uri="{BB962C8B-B14F-4D97-AF65-F5344CB8AC3E}">
        <p14:creationId xmlns:p14="http://schemas.microsoft.com/office/powerpoint/2010/main" val="2561729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Uydu Haberleşme Sistemleri</a:t>
            </a:r>
          </a:p>
        </p:txBody>
      </p:sp>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464482"/>
            <a:ext cx="2016224" cy="2252550"/>
          </a:xfrm>
        </p:spPr>
      </p:pic>
      <p:sp>
        <p:nvSpPr>
          <p:cNvPr id="4" name="Veri Yer Tutucusu 3"/>
          <p:cNvSpPr>
            <a:spLocks noGrp="1"/>
          </p:cNvSpPr>
          <p:nvPr>
            <p:ph type="dt" sz="half" idx="10"/>
          </p:nvPr>
        </p:nvSpPr>
        <p:spPr/>
        <p:txBody>
          <a:bodyPr/>
          <a:lstStyle/>
          <a:p>
            <a:r>
              <a:rPr lang="tr-TR" smtClean="0"/>
              <a:t>TASNİF DIŞI</a:t>
            </a:r>
            <a:endParaRPr lang="tr-TR" dirty="0"/>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1484783"/>
            <a:ext cx="2016224" cy="2232248"/>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434094"/>
            <a:ext cx="1728192" cy="2282937"/>
          </a:xfrm>
          <a:prstGeom prst="rect">
            <a:avLst/>
          </a:prstGeom>
        </p:spPr>
      </p:pic>
      <p:pic>
        <p:nvPicPr>
          <p:cNvPr id="10" name="Resi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256" y="1484783"/>
            <a:ext cx="2016224" cy="2232248"/>
          </a:xfrm>
          <a:prstGeom prst="rect">
            <a:avLst/>
          </a:prstGeom>
        </p:spPr>
      </p:pic>
      <p:sp>
        <p:nvSpPr>
          <p:cNvPr id="11" name="İçerik Yer Tutucusu 2"/>
          <p:cNvSpPr txBox="1">
            <a:spLocks/>
          </p:cNvSpPr>
          <p:nvPr/>
        </p:nvSpPr>
        <p:spPr>
          <a:xfrm>
            <a:off x="457200" y="3933056"/>
            <a:ext cx="8229600" cy="1906499"/>
          </a:xfrm>
          <a:prstGeom prst="rect">
            <a:avLst/>
          </a:prstGeom>
        </p:spPr>
        <p:txBody>
          <a:bodyPr vert="horz" lIns="91440" tIns="45720" rIns="91440" bIns="45720" rtlCol="0">
            <a:normAutofit lnSpcReduction="10000"/>
          </a:bodyPr>
          <a:lstStyle>
            <a:lvl1pPr marL="0" indent="0" algn="just" defTabSz="914400" rtl="0" eaLnBrk="1" latinLnBrk="0" hangingPunct="1">
              <a:lnSpc>
                <a:spcPct val="100000"/>
              </a:lnSpc>
              <a:spcBef>
                <a:spcPct val="20000"/>
              </a:spcBef>
              <a:buFont typeface="Arial" pitchFamily="34" charset="0"/>
              <a:buNone/>
              <a:tabLst>
                <a:tab pos="450000" algn="l"/>
              </a:tabLst>
              <a:defRPr sz="2400" b="1" kern="1200">
                <a:solidFill>
                  <a:schemeClr val="tx1"/>
                </a:solidFill>
                <a:latin typeface="Arial" panose="020B0604020202020204" pitchFamily="34" charset="0"/>
                <a:ea typeface="+mn-ea"/>
                <a:cs typeface="Arial" panose="020B0604020202020204" pitchFamily="34" charset="0"/>
              </a:defRPr>
            </a:lvl1pPr>
            <a:lvl2pPr marL="742950" indent="-285750" algn="just" defTabSz="914400" rtl="0" eaLnBrk="1" latinLnBrk="0" hangingPunct="1">
              <a:lnSpc>
                <a:spcPct val="100000"/>
              </a:lnSpc>
              <a:spcBef>
                <a:spcPct val="20000"/>
              </a:spcBef>
              <a:buFont typeface="Arial" pitchFamily="34" charset="0"/>
              <a:buChar char="–"/>
              <a:tabLst>
                <a:tab pos="450000" algn="l"/>
              </a:tabLst>
              <a:defRPr sz="2400" b="1"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00000"/>
              </a:lnSpc>
              <a:spcBef>
                <a:spcPct val="20000"/>
              </a:spcBef>
              <a:buFont typeface="Arial" pitchFamily="34" charset="0"/>
              <a:buChar char="•"/>
              <a:tabLst>
                <a:tab pos="450000" algn="l"/>
              </a:tabLst>
              <a:defRPr sz="24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tr-TR" dirty="0" smtClean="0"/>
              <a:t>*	Tarih öncesi çağlardan beri insanoğlu tarafından haberleşme ihtiyacı hissedilmiş ve bu ihtiyacını yaşadığı çağın sahip olduğu teknolojisine göre karşılamıştır. Haberleşme için dumanı, güvercini, posta ve telgraf araçlarını kullanmıştır. </a:t>
            </a:r>
            <a:endParaRPr lang="tr-TR" dirty="0"/>
          </a:p>
        </p:txBody>
      </p:sp>
      <p:sp>
        <p:nvSpPr>
          <p:cNvPr id="3" name="Slayt Numarası Yer Tutucusu 2"/>
          <p:cNvSpPr>
            <a:spLocks noGrp="1"/>
          </p:cNvSpPr>
          <p:nvPr>
            <p:ph type="sldNum" sz="quarter" idx="12"/>
          </p:nvPr>
        </p:nvSpPr>
        <p:spPr/>
        <p:txBody>
          <a:bodyPr/>
          <a:lstStyle/>
          <a:p>
            <a:fld id="{F302176B-0E47-46AC-8F43-DAB4B8A37D06}" type="slidenum">
              <a:rPr lang="tr-TR" smtClean="0"/>
              <a:pPr/>
              <a:t>7</a:t>
            </a:fld>
            <a:r>
              <a:rPr lang="tr-TR" smtClean="0"/>
              <a:t>/25</a:t>
            </a:r>
            <a:endParaRPr lang="tr-TR" dirty="0"/>
          </a:p>
        </p:txBody>
      </p:sp>
    </p:spTree>
    <p:extLst>
      <p:ext uri="{BB962C8B-B14F-4D97-AF65-F5344CB8AC3E}">
        <p14:creationId xmlns:p14="http://schemas.microsoft.com/office/powerpoint/2010/main" val="3400369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Uydu Haberleşme Sistemleri</a:t>
            </a:r>
            <a:endParaRPr lang="tr-TR" dirty="0"/>
          </a:p>
        </p:txBody>
      </p:sp>
      <p:sp>
        <p:nvSpPr>
          <p:cNvPr id="3" name="İçerik Yer Tutucusu 2"/>
          <p:cNvSpPr>
            <a:spLocks noGrp="1"/>
          </p:cNvSpPr>
          <p:nvPr>
            <p:ph idx="1"/>
          </p:nvPr>
        </p:nvSpPr>
        <p:spPr>
          <a:xfrm>
            <a:off x="457200" y="3453952"/>
            <a:ext cx="8229600" cy="2781395"/>
          </a:xfrm>
        </p:spPr>
        <p:txBody>
          <a:bodyPr>
            <a:noAutofit/>
          </a:bodyPr>
          <a:lstStyle/>
          <a:p>
            <a:pPr>
              <a:spcAft>
                <a:spcPts val="1200"/>
              </a:spcAft>
            </a:pPr>
            <a:r>
              <a:rPr lang="tr-TR" dirty="0" smtClean="0"/>
              <a:t>*	Haberleşme </a:t>
            </a:r>
            <a:r>
              <a:rPr lang="tr-TR" dirty="0"/>
              <a:t>adına gelişen </a:t>
            </a:r>
            <a:r>
              <a:rPr lang="tr-TR" dirty="0" smtClean="0"/>
              <a:t>teknoloji, </a:t>
            </a:r>
            <a:r>
              <a:rPr lang="tr-TR" dirty="0"/>
              <a:t>uzaya karşı derin bir merakı olan insanoğlunun duyduğu haberleşme ihtiyacına göre gelişmiştir. </a:t>
            </a:r>
            <a:endParaRPr lang="tr-TR" dirty="0" smtClean="0"/>
          </a:p>
          <a:p>
            <a:pPr>
              <a:spcAft>
                <a:spcPts val="1200"/>
              </a:spcAft>
            </a:pPr>
            <a:r>
              <a:rPr lang="tr-TR" dirty="0" smtClean="0"/>
              <a:t>*	Haberleşme </a:t>
            </a:r>
            <a:r>
              <a:rPr lang="tr-TR" dirty="0"/>
              <a:t>teknolojisindeki bu gelişme günümüze kadar devam etmiş ve halende devam etmektedir. Günümüz de ise haberleşme sistemlerinde ulaşılan son nokta </a:t>
            </a:r>
            <a:r>
              <a:rPr lang="tr-TR" dirty="0">
                <a:solidFill>
                  <a:srgbClr val="FF0000"/>
                </a:solidFill>
              </a:rPr>
              <a:t>uydu </a:t>
            </a:r>
            <a:r>
              <a:rPr lang="tr-TR" dirty="0" smtClean="0">
                <a:solidFill>
                  <a:srgbClr val="FF0000"/>
                </a:solidFill>
              </a:rPr>
              <a:t>haberleşme sistemleridir</a:t>
            </a:r>
            <a:r>
              <a:rPr lang="tr-TR" dirty="0">
                <a:solidFill>
                  <a:srgbClr val="FF0000"/>
                </a:solidFill>
              </a:rPr>
              <a:t>. </a:t>
            </a:r>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047750"/>
            <a:ext cx="4680520" cy="2165226"/>
          </a:xfrm>
          <a:prstGeom prst="rect">
            <a:avLst/>
          </a:prstGeom>
        </p:spPr>
      </p:pic>
      <p:sp>
        <p:nvSpPr>
          <p:cNvPr id="5" name="Slayt Numarası Yer Tutucusu 4"/>
          <p:cNvSpPr>
            <a:spLocks noGrp="1"/>
          </p:cNvSpPr>
          <p:nvPr>
            <p:ph type="sldNum" sz="quarter" idx="12"/>
          </p:nvPr>
        </p:nvSpPr>
        <p:spPr/>
        <p:txBody>
          <a:bodyPr/>
          <a:lstStyle/>
          <a:p>
            <a:fld id="{F302176B-0E47-46AC-8F43-DAB4B8A37D06}" type="slidenum">
              <a:rPr lang="tr-TR" smtClean="0"/>
              <a:pPr/>
              <a:t>8</a:t>
            </a:fld>
            <a:r>
              <a:rPr lang="tr-TR" smtClean="0"/>
              <a:t>/25</a:t>
            </a:r>
            <a:endParaRPr lang="tr-TR" dirty="0"/>
          </a:p>
        </p:txBody>
      </p:sp>
    </p:spTree>
    <p:extLst>
      <p:ext uri="{BB962C8B-B14F-4D97-AF65-F5344CB8AC3E}">
        <p14:creationId xmlns:p14="http://schemas.microsoft.com/office/powerpoint/2010/main" val="2310389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Uydu Haberleşme Sistemleri</a:t>
            </a:r>
          </a:p>
        </p:txBody>
      </p:sp>
      <p:sp>
        <p:nvSpPr>
          <p:cNvPr id="3" name="İçerik Yer Tutucusu 2"/>
          <p:cNvSpPr>
            <a:spLocks noGrp="1"/>
          </p:cNvSpPr>
          <p:nvPr>
            <p:ph idx="1"/>
          </p:nvPr>
        </p:nvSpPr>
        <p:spPr>
          <a:xfrm>
            <a:off x="457200" y="3500352"/>
            <a:ext cx="8229600" cy="3241016"/>
          </a:xfrm>
        </p:spPr>
        <p:txBody>
          <a:bodyPr>
            <a:normAutofit lnSpcReduction="10000"/>
          </a:bodyPr>
          <a:lstStyle/>
          <a:p>
            <a:pPr>
              <a:spcAft>
                <a:spcPts val="1200"/>
              </a:spcAft>
            </a:pPr>
            <a:r>
              <a:rPr lang="tr-TR" dirty="0" smtClean="0"/>
              <a:t>*	</a:t>
            </a:r>
            <a:r>
              <a:rPr lang="tr-TR" dirty="0" smtClean="0">
                <a:solidFill>
                  <a:srgbClr val="00B0F0"/>
                </a:solidFill>
              </a:rPr>
              <a:t>4 </a:t>
            </a:r>
            <a:r>
              <a:rPr lang="tr-TR" dirty="0">
                <a:solidFill>
                  <a:srgbClr val="00B0F0"/>
                </a:solidFill>
              </a:rPr>
              <a:t>Ekim 1957 </a:t>
            </a:r>
            <a:r>
              <a:rPr lang="tr-TR" dirty="0"/>
              <a:t>tarihinde ilk suni uydunun (</a:t>
            </a:r>
            <a:r>
              <a:rPr lang="tr-TR" dirty="0" err="1">
                <a:solidFill>
                  <a:srgbClr val="FF0000"/>
                </a:solidFill>
              </a:rPr>
              <a:t>Sputnik</a:t>
            </a:r>
            <a:r>
              <a:rPr lang="tr-TR" dirty="0">
                <a:solidFill>
                  <a:srgbClr val="FF0000"/>
                </a:solidFill>
              </a:rPr>
              <a:t>-I</a:t>
            </a:r>
            <a:r>
              <a:rPr lang="tr-TR" dirty="0"/>
              <a:t>) Sovyet Sosyalist Cumhuriyetler </a:t>
            </a:r>
            <a:r>
              <a:rPr lang="tr-TR" dirty="0" smtClean="0"/>
              <a:t>Birliği (SSCB) tarafından dünya </a:t>
            </a:r>
            <a:r>
              <a:rPr lang="tr-TR" dirty="0"/>
              <a:t>yörüngesine fırlatılması ile bugünkü anlamıyla uzay yarışı resmen başlamıştır. </a:t>
            </a:r>
            <a:endParaRPr lang="tr-TR" dirty="0" smtClean="0"/>
          </a:p>
          <a:p>
            <a:pPr>
              <a:spcAft>
                <a:spcPts val="1200"/>
              </a:spcAft>
            </a:pPr>
            <a:r>
              <a:rPr lang="tr-TR" dirty="0" smtClean="0"/>
              <a:t>*	SSCB’ye </a:t>
            </a:r>
            <a:r>
              <a:rPr lang="tr-TR" dirty="0"/>
              <a:t>misilleme olarak </a:t>
            </a:r>
            <a:r>
              <a:rPr lang="tr-TR" dirty="0" smtClean="0"/>
              <a:t>Amerika Birleşik Devletleri (ABD) </a:t>
            </a:r>
            <a:r>
              <a:rPr lang="tr-TR" dirty="0"/>
              <a:t>tarafından </a:t>
            </a:r>
            <a:r>
              <a:rPr lang="tr-TR" dirty="0">
                <a:solidFill>
                  <a:srgbClr val="00B0F0"/>
                </a:solidFill>
              </a:rPr>
              <a:t>31 Ocak 1958</a:t>
            </a:r>
            <a:r>
              <a:rPr lang="tr-TR" dirty="0"/>
              <a:t> tarihinde aynı yörüngeye </a:t>
            </a:r>
            <a:r>
              <a:rPr lang="tr-TR" dirty="0">
                <a:solidFill>
                  <a:srgbClr val="FF0000"/>
                </a:solidFill>
              </a:rPr>
              <a:t>Explorer 1</a:t>
            </a:r>
            <a:r>
              <a:rPr lang="tr-TR" dirty="0"/>
              <a:t> uydusu gönderilmiş ve dünyada uzay yarışı başlamıştır. </a:t>
            </a:r>
          </a:p>
          <a:p>
            <a:endParaRPr lang="tr-TR" dirty="0"/>
          </a:p>
        </p:txBody>
      </p:sp>
      <p:sp>
        <p:nvSpPr>
          <p:cNvPr id="4" name="Veri Yer Tutucusu 3"/>
          <p:cNvSpPr>
            <a:spLocks noGrp="1"/>
          </p:cNvSpPr>
          <p:nvPr>
            <p:ph type="dt" sz="half" idx="10"/>
          </p:nvPr>
        </p:nvSpPr>
        <p:spPr/>
        <p:txBody>
          <a:bodyPr/>
          <a:lstStyle/>
          <a:p>
            <a:r>
              <a:rPr lang="tr-TR" smtClean="0"/>
              <a:t>TASNİF DIŞI</a:t>
            </a:r>
            <a:endParaRPr lang="tr-TR" dirty="0"/>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985211"/>
            <a:ext cx="3456384" cy="1860904"/>
          </a:xfrm>
          <a:prstGeom prst="rect">
            <a:avLst/>
          </a:prstGeom>
        </p:spPr>
      </p:pic>
      <p:sp>
        <p:nvSpPr>
          <p:cNvPr id="8" name="Metin kutusu 7"/>
          <p:cNvSpPr txBox="1"/>
          <p:nvPr/>
        </p:nvSpPr>
        <p:spPr>
          <a:xfrm>
            <a:off x="2051720" y="2862990"/>
            <a:ext cx="1584176" cy="461665"/>
          </a:xfrm>
          <a:prstGeom prst="rect">
            <a:avLst/>
          </a:prstGeom>
          <a:noFill/>
        </p:spPr>
        <p:txBody>
          <a:bodyPr wrap="square" rtlCol="0">
            <a:spAutoFit/>
          </a:bodyPr>
          <a:lstStyle/>
          <a:p>
            <a:r>
              <a:rPr lang="tr-TR" sz="2400" b="1" dirty="0" err="1" smtClean="0">
                <a:solidFill>
                  <a:srgbClr val="FF0000"/>
                </a:solidFill>
                <a:latin typeface="Arial" panose="020B0604020202020204" pitchFamily="34" charset="0"/>
                <a:cs typeface="Arial" panose="020B0604020202020204" pitchFamily="34" charset="0"/>
              </a:rPr>
              <a:t>Sputnik</a:t>
            </a:r>
            <a:r>
              <a:rPr lang="tr-TR" sz="2400" b="1" dirty="0" smtClean="0">
                <a:solidFill>
                  <a:srgbClr val="FF0000"/>
                </a:solidFill>
                <a:latin typeface="Arial" panose="020B0604020202020204" pitchFamily="34" charset="0"/>
                <a:cs typeface="Arial" panose="020B0604020202020204" pitchFamily="34" charset="0"/>
              </a:rPr>
              <a:t>-I</a:t>
            </a:r>
            <a:endParaRPr lang="tr-TR" sz="2400" b="1" dirty="0">
              <a:solidFill>
                <a:srgbClr val="FF0000"/>
              </a:solidFill>
              <a:latin typeface="Arial" panose="020B0604020202020204" pitchFamily="34" charset="0"/>
              <a:cs typeface="Arial" panose="020B0604020202020204" pitchFamily="34" charset="0"/>
            </a:endParaRP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85210"/>
            <a:ext cx="3728388" cy="1860905"/>
          </a:xfrm>
          <a:prstGeom prst="rect">
            <a:avLst/>
          </a:prstGeom>
        </p:spPr>
      </p:pic>
      <p:sp>
        <p:nvSpPr>
          <p:cNvPr id="10" name="Metin kutusu 9"/>
          <p:cNvSpPr txBox="1"/>
          <p:nvPr/>
        </p:nvSpPr>
        <p:spPr>
          <a:xfrm>
            <a:off x="5868144" y="2865261"/>
            <a:ext cx="1800200" cy="461665"/>
          </a:xfrm>
          <a:prstGeom prst="rect">
            <a:avLst/>
          </a:prstGeom>
          <a:noFill/>
        </p:spPr>
        <p:txBody>
          <a:bodyPr wrap="square" rtlCol="0">
            <a:spAutoFit/>
          </a:bodyPr>
          <a:lstStyle/>
          <a:p>
            <a:r>
              <a:rPr lang="tr-TR" sz="2400" b="1" dirty="0">
                <a:solidFill>
                  <a:srgbClr val="FF0000"/>
                </a:solidFill>
                <a:latin typeface="Arial" panose="020B0604020202020204" pitchFamily="34" charset="0"/>
                <a:cs typeface="Arial" panose="020B0604020202020204" pitchFamily="34" charset="0"/>
              </a:rPr>
              <a:t>Explorer 1</a:t>
            </a:r>
          </a:p>
        </p:txBody>
      </p:sp>
      <p:sp>
        <p:nvSpPr>
          <p:cNvPr id="5" name="Slayt Numarası Yer Tutucusu 4"/>
          <p:cNvSpPr>
            <a:spLocks noGrp="1"/>
          </p:cNvSpPr>
          <p:nvPr>
            <p:ph type="sldNum" sz="quarter" idx="12"/>
          </p:nvPr>
        </p:nvSpPr>
        <p:spPr/>
        <p:txBody>
          <a:bodyPr/>
          <a:lstStyle/>
          <a:p>
            <a:fld id="{F302176B-0E47-46AC-8F43-DAB4B8A37D06}" type="slidenum">
              <a:rPr lang="tr-TR" smtClean="0"/>
              <a:pPr/>
              <a:t>9</a:t>
            </a:fld>
            <a:r>
              <a:rPr lang="tr-TR" smtClean="0"/>
              <a:t>/25</a:t>
            </a:r>
            <a:endParaRPr lang="tr-TR" dirty="0"/>
          </a:p>
        </p:txBody>
      </p:sp>
    </p:spTree>
    <p:extLst>
      <p:ext uri="{BB962C8B-B14F-4D97-AF65-F5344CB8AC3E}">
        <p14:creationId xmlns:p14="http://schemas.microsoft.com/office/powerpoint/2010/main" val="2736655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518</Words>
  <Application>Microsoft Office PowerPoint</Application>
  <PresentationFormat>Ekran Gösterisi (4:3)</PresentationFormat>
  <Paragraphs>176</Paragraphs>
  <Slides>25</Slides>
  <Notes>24</Notes>
  <HiddenSlides>0</HiddenSlides>
  <MMClips>0</MMClips>
  <ScaleCrop>false</ScaleCrop>
  <HeadingPairs>
    <vt:vector size="4" baseType="variant">
      <vt:variant>
        <vt:lpstr>Tema</vt:lpstr>
      </vt:variant>
      <vt:variant>
        <vt:i4>1</vt:i4>
      </vt:variant>
      <vt:variant>
        <vt:lpstr>Slayt Başlıkları</vt:lpstr>
      </vt:variant>
      <vt:variant>
        <vt:i4>25</vt:i4>
      </vt:variant>
    </vt:vector>
  </HeadingPairs>
  <TitlesOfParts>
    <vt:vector size="26" baseType="lpstr">
      <vt:lpstr>Ofis Teması</vt:lpstr>
      <vt:lpstr>PowerPoint Sunusu</vt:lpstr>
      <vt:lpstr>Takdim Planı</vt:lpstr>
      <vt:lpstr>Projenin Amacı</vt:lpstr>
      <vt:lpstr>Projenin Önemi</vt:lpstr>
      <vt:lpstr>Projenin Önemi</vt:lpstr>
      <vt:lpstr>Projenin Yöntemi</vt:lpstr>
      <vt:lpstr>Uydu Haberleşme Sistemleri</vt:lpstr>
      <vt:lpstr>Uydu Haberleşme Sistemleri</vt:lpstr>
      <vt:lpstr>Uydu Haberleşme Sistemleri</vt:lpstr>
      <vt:lpstr>Uydu Haberleşme Sistemleri</vt:lpstr>
      <vt:lpstr>Uydu Haberleşme Sistemleri</vt:lpstr>
      <vt:lpstr>Türkiye’nin Uydu Plan Haritası</vt:lpstr>
      <vt:lpstr>Uydu Haberleşme Sistemlerinin  Askeri Alanda Kullanımı</vt:lpstr>
      <vt:lpstr>Uydu Haberleşme Sistemlerinin  Askeri Alanda Kullanımı</vt:lpstr>
      <vt:lpstr>Sonuç</vt:lpstr>
      <vt:lpstr>Sonuç</vt:lpstr>
      <vt:lpstr>Sonuç</vt:lpstr>
      <vt:lpstr>Sonuç</vt:lpstr>
      <vt:lpstr>Öneriler</vt:lpstr>
      <vt:lpstr>Öneriler</vt:lpstr>
      <vt:lpstr>Öneriler</vt:lpstr>
      <vt:lpstr>Öneriler</vt:lpstr>
      <vt:lpstr>Öneriler</vt:lpstr>
      <vt:lpstr>Ulu Önderimiz Mustafa Kemal ATATÜRK</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Özlem</dc:creator>
  <cp:lastModifiedBy>Microsoft</cp:lastModifiedBy>
  <cp:revision>53</cp:revision>
  <dcterms:created xsi:type="dcterms:W3CDTF">2016-05-11T09:51:57Z</dcterms:created>
  <dcterms:modified xsi:type="dcterms:W3CDTF">2016-05-14T08:20:56Z</dcterms:modified>
</cp:coreProperties>
</file>